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72" r:id="rId14"/>
    <p:sldId id="273" r:id="rId15"/>
    <p:sldId id="274" r:id="rId16"/>
    <p:sldId id="275" r:id="rId17"/>
    <p:sldId id="276" r:id="rId18"/>
  </p:sldIdLst>
  <p:sldSz cx="18288000" cy="10287000"/>
  <p:notesSz cx="6858000" cy="9144000"/>
  <p:embeddedFontLst>
    <p:embeddedFont>
      <p:font typeface="Inter" panose="020B0604020202020204" charset="0"/>
      <p:regular r:id="rId19"/>
    </p:embeddedFont>
    <p:embeddedFont>
      <p:font typeface="Inter Bold" panose="020B0604020202020204" charset="0"/>
      <p:regular r:id="rId20"/>
    </p:embeddedFont>
    <p:embeddedFont>
      <p:font typeface="Inter Extra-Light" panose="020B0604020202020204" charset="0"/>
      <p:regular r:id="rId21"/>
    </p:embeddedFont>
    <p:embeddedFont>
      <p:font typeface="Inter Light" panose="020B0604020202020204" charset="0"/>
      <p:regular r:id="rId22"/>
    </p:embeddedFont>
    <p:embeddedFont>
      <p:font typeface="Inter Semi-Bold" panose="020B0604020202020204" charset="0"/>
      <p:regular r:id="rId23"/>
    </p:embeddedFont>
    <p:embeddedFont>
      <p:font typeface="Neue Machina" panose="020B0604020202020204" charset="0"/>
      <p:regular r:id="rId24"/>
    </p:embeddedFont>
    <p:embeddedFont>
      <p:font typeface="Neue Machina Ultra-Bold" panose="020B0604020202020204" charset="0"/>
      <p:regular r:id="rId25"/>
    </p:embeddedFont>
    <p:embeddedFont>
      <p:font typeface="Poppins" panose="00000500000000000000" pitchFamily="2" charset="0"/>
      <p:regular r:id="rId26"/>
    </p:embeddedFont>
    <p:embeddedFont>
      <p:font typeface="Poppins Bold" panose="00000800000000000000" charset="0"/>
      <p:regular r:id="rId27"/>
    </p:embeddedFont>
    <p:embeddedFont>
      <p:font typeface="Roboto" panose="02000000000000000000" pitchFamily="2"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3.svg"/><Relationship Id="rId3" Type="http://schemas.openxmlformats.org/officeDocument/2006/relationships/image" Target="../media/image41.svg"/><Relationship Id="rId7" Type="http://schemas.openxmlformats.org/officeDocument/2006/relationships/image" Target="../media/image12.svg"/><Relationship Id="rId12" Type="http://schemas.openxmlformats.org/officeDocument/2006/relationships/image" Target="../media/image42.png"/><Relationship Id="rId2" Type="http://schemas.openxmlformats.org/officeDocument/2006/relationships/image" Target="../media/image125.png"/><Relationship Id="rId16"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27.svg"/><Relationship Id="rId5" Type="http://schemas.openxmlformats.org/officeDocument/2006/relationships/image" Target="../media/image8.svg"/><Relationship Id="rId15" Type="http://schemas.openxmlformats.org/officeDocument/2006/relationships/image" Target="../media/image45.svg"/><Relationship Id="rId10" Type="http://schemas.openxmlformats.org/officeDocument/2006/relationships/image" Target="../media/image126.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3.svg"/><Relationship Id="rId3" Type="http://schemas.openxmlformats.org/officeDocument/2006/relationships/image" Target="../media/image41.svg"/><Relationship Id="rId7" Type="http://schemas.openxmlformats.org/officeDocument/2006/relationships/image" Target="../media/image12.svg"/><Relationship Id="rId12" Type="http://schemas.openxmlformats.org/officeDocument/2006/relationships/image" Target="../media/image42.png"/><Relationship Id="rId2" Type="http://schemas.openxmlformats.org/officeDocument/2006/relationships/image" Target="../media/image125.png"/><Relationship Id="rId16"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27.svg"/><Relationship Id="rId5" Type="http://schemas.openxmlformats.org/officeDocument/2006/relationships/image" Target="../media/image8.svg"/><Relationship Id="rId15" Type="http://schemas.openxmlformats.org/officeDocument/2006/relationships/image" Target="../media/image45.svg"/><Relationship Id="rId10" Type="http://schemas.openxmlformats.org/officeDocument/2006/relationships/image" Target="../media/image126.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3.svg"/><Relationship Id="rId3" Type="http://schemas.openxmlformats.org/officeDocument/2006/relationships/image" Target="../media/image41.svg"/><Relationship Id="rId7" Type="http://schemas.openxmlformats.org/officeDocument/2006/relationships/image" Target="../media/image12.svg"/><Relationship Id="rId12" Type="http://schemas.openxmlformats.org/officeDocument/2006/relationships/image" Target="../media/image42.png"/><Relationship Id="rId2" Type="http://schemas.openxmlformats.org/officeDocument/2006/relationships/image" Target="../media/image125.png"/><Relationship Id="rId16"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27.svg"/><Relationship Id="rId5" Type="http://schemas.openxmlformats.org/officeDocument/2006/relationships/image" Target="../media/image8.svg"/><Relationship Id="rId15" Type="http://schemas.openxmlformats.org/officeDocument/2006/relationships/image" Target="../media/image45.svg"/><Relationship Id="rId10" Type="http://schemas.openxmlformats.org/officeDocument/2006/relationships/image" Target="../media/image126.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6.svg"/><Relationship Id="rId18" Type="http://schemas.openxmlformats.org/officeDocument/2006/relationships/image" Target="../media/image141.png"/><Relationship Id="rId3" Type="http://schemas.openxmlformats.org/officeDocument/2006/relationships/image" Target="../media/image132.svg"/><Relationship Id="rId21" Type="http://schemas.openxmlformats.org/officeDocument/2006/relationships/image" Target="../media/image144.svg"/><Relationship Id="rId7" Type="http://schemas.openxmlformats.org/officeDocument/2006/relationships/image" Target="../media/image12.svg"/><Relationship Id="rId12" Type="http://schemas.openxmlformats.org/officeDocument/2006/relationships/image" Target="../media/image135.png"/><Relationship Id="rId17" Type="http://schemas.openxmlformats.org/officeDocument/2006/relationships/image" Target="../media/image140.svg"/><Relationship Id="rId2" Type="http://schemas.openxmlformats.org/officeDocument/2006/relationships/image" Target="../media/image131.png"/><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34.svg"/><Relationship Id="rId5" Type="http://schemas.openxmlformats.org/officeDocument/2006/relationships/image" Target="../media/image8.svg"/><Relationship Id="rId15" Type="http://schemas.openxmlformats.org/officeDocument/2006/relationships/image" Target="../media/image138.svg"/><Relationship Id="rId10" Type="http://schemas.openxmlformats.org/officeDocument/2006/relationships/image" Target="../media/image133.png"/><Relationship Id="rId19" Type="http://schemas.openxmlformats.org/officeDocument/2006/relationships/image" Target="../media/image142.sv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137.png"/></Relationships>
</file>

<file path=ppt/slides/_rels/slide1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svg"/><Relationship Id="rId3" Type="http://schemas.openxmlformats.org/officeDocument/2006/relationships/image" Target="../media/image8.svg"/><Relationship Id="rId7" Type="http://schemas.openxmlformats.org/officeDocument/2006/relationships/image" Target="../media/image10.svg"/><Relationship Id="rId12" Type="http://schemas.openxmlformats.org/officeDocument/2006/relationships/image" Target="../media/image149.png"/><Relationship Id="rId17" Type="http://schemas.openxmlformats.org/officeDocument/2006/relationships/image" Target="../media/image154.svg"/><Relationship Id="rId2" Type="http://schemas.openxmlformats.org/officeDocument/2006/relationships/image" Target="../media/image7.png"/><Relationship Id="rId16"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8.svg"/><Relationship Id="rId5" Type="http://schemas.openxmlformats.org/officeDocument/2006/relationships/image" Target="../media/image12.svg"/><Relationship Id="rId15" Type="http://schemas.openxmlformats.org/officeDocument/2006/relationships/image" Target="../media/image152.svg"/><Relationship Id="rId10" Type="http://schemas.openxmlformats.org/officeDocument/2006/relationships/image" Target="../media/image147.png"/><Relationship Id="rId4" Type="http://schemas.openxmlformats.org/officeDocument/2006/relationships/image" Target="../media/image11.png"/><Relationship Id="rId9" Type="http://schemas.openxmlformats.org/officeDocument/2006/relationships/image" Target="../media/image146.svg"/><Relationship Id="rId14" Type="http://schemas.openxmlformats.org/officeDocument/2006/relationships/image" Target="../media/image151.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8.svg"/><Relationship Id="rId18" Type="http://schemas.openxmlformats.org/officeDocument/2006/relationships/image" Target="../media/image126.png"/><Relationship Id="rId3" Type="http://schemas.openxmlformats.org/officeDocument/2006/relationships/image" Target="../media/image132.svg"/><Relationship Id="rId21" Type="http://schemas.openxmlformats.org/officeDocument/2006/relationships/image" Target="../media/image156.svg"/><Relationship Id="rId7" Type="http://schemas.openxmlformats.org/officeDocument/2006/relationships/image" Target="../media/image12.svg"/><Relationship Id="rId12" Type="http://schemas.openxmlformats.org/officeDocument/2006/relationships/image" Target="../media/image137.png"/><Relationship Id="rId17" Type="http://schemas.openxmlformats.org/officeDocument/2006/relationships/image" Target="../media/image142.svg"/><Relationship Id="rId2" Type="http://schemas.openxmlformats.org/officeDocument/2006/relationships/image" Target="../media/image131.png"/><Relationship Id="rId16" Type="http://schemas.openxmlformats.org/officeDocument/2006/relationships/image" Target="../media/image141.png"/><Relationship Id="rId20"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36.svg"/><Relationship Id="rId5" Type="http://schemas.openxmlformats.org/officeDocument/2006/relationships/image" Target="../media/image8.svg"/><Relationship Id="rId15" Type="http://schemas.openxmlformats.org/officeDocument/2006/relationships/image" Target="../media/image140.svg"/><Relationship Id="rId10" Type="http://schemas.openxmlformats.org/officeDocument/2006/relationships/image" Target="../media/image135.png"/><Relationship Id="rId19" Type="http://schemas.openxmlformats.org/officeDocument/2006/relationships/image" Target="../media/image127.sv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139.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50.svg"/><Relationship Id="rId21" Type="http://schemas.openxmlformats.org/officeDocument/2006/relationships/image" Target="../media/image62.svg"/><Relationship Id="rId7" Type="http://schemas.openxmlformats.org/officeDocument/2006/relationships/image" Target="../media/image8.svg"/><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image" Target="../media/image49.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svg"/><Relationship Id="rId5" Type="http://schemas.openxmlformats.org/officeDocument/2006/relationships/image" Target="../media/image52.svg"/><Relationship Id="rId15" Type="http://schemas.openxmlformats.org/officeDocument/2006/relationships/image" Target="../media/image56.svg"/><Relationship Id="rId10" Type="http://schemas.openxmlformats.org/officeDocument/2006/relationships/image" Target="../media/image9.png"/><Relationship Id="rId19" Type="http://schemas.openxmlformats.org/officeDocument/2006/relationships/image" Target="../media/image60.svg"/><Relationship Id="rId4" Type="http://schemas.openxmlformats.org/officeDocument/2006/relationships/image" Target="../media/image51.png"/><Relationship Id="rId9" Type="http://schemas.openxmlformats.org/officeDocument/2006/relationships/image" Target="../media/image12.svg"/><Relationship Id="rId1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82.svg"/><Relationship Id="rId18" Type="http://schemas.openxmlformats.org/officeDocument/2006/relationships/image" Target="../media/image161.png"/><Relationship Id="rId3" Type="http://schemas.openxmlformats.org/officeDocument/2006/relationships/image" Target="../media/image158.svg"/><Relationship Id="rId21" Type="http://schemas.openxmlformats.org/officeDocument/2006/relationships/image" Target="../media/image164.svg"/><Relationship Id="rId7" Type="http://schemas.openxmlformats.org/officeDocument/2006/relationships/image" Target="../media/image12.svg"/><Relationship Id="rId12" Type="http://schemas.openxmlformats.org/officeDocument/2006/relationships/image" Target="../media/image81.png"/><Relationship Id="rId17" Type="http://schemas.openxmlformats.org/officeDocument/2006/relationships/image" Target="../media/image160.svg"/><Relationship Id="rId2" Type="http://schemas.openxmlformats.org/officeDocument/2006/relationships/image" Target="../media/image157.png"/><Relationship Id="rId16" Type="http://schemas.openxmlformats.org/officeDocument/2006/relationships/image" Target="../media/image159.png"/><Relationship Id="rId20"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7.svg"/><Relationship Id="rId5" Type="http://schemas.openxmlformats.org/officeDocument/2006/relationships/image" Target="../media/image8.svg"/><Relationship Id="rId15" Type="http://schemas.openxmlformats.org/officeDocument/2006/relationships/image" Target="../media/image106.svg"/><Relationship Id="rId10" Type="http://schemas.openxmlformats.org/officeDocument/2006/relationships/image" Target="../media/image46.png"/><Relationship Id="rId19" Type="http://schemas.openxmlformats.org/officeDocument/2006/relationships/image" Target="../media/image162.sv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10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2.png"/><Relationship Id="rId3" Type="http://schemas.openxmlformats.org/officeDocument/2006/relationships/image" Target="../media/image2.svg"/><Relationship Id="rId21" Type="http://schemas.openxmlformats.org/officeDocument/2006/relationships/image" Target="../media/image25.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1.svg"/><Relationship Id="rId2" Type="http://schemas.openxmlformats.org/officeDocument/2006/relationships/image" Target="../media/image1.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36.png"/><Relationship Id="rId3" Type="http://schemas.openxmlformats.org/officeDocument/2006/relationships/image" Target="../media/image27.svg"/><Relationship Id="rId21" Type="http://schemas.openxmlformats.org/officeDocument/2006/relationships/image" Target="../media/image39.svg"/><Relationship Id="rId7" Type="http://schemas.openxmlformats.org/officeDocument/2006/relationships/image" Target="../media/image31.svg"/><Relationship Id="rId12" Type="http://schemas.openxmlformats.org/officeDocument/2006/relationships/image" Target="../media/image11.png"/><Relationship Id="rId17" Type="http://schemas.openxmlformats.org/officeDocument/2006/relationships/image" Target="../media/image35.svg"/><Relationship Id="rId2" Type="http://schemas.openxmlformats.org/officeDocument/2006/relationships/image" Target="../media/image26.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10.svg"/><Relationship Id="rId5" Type="http://schemas.openxmlformats.org/officeDocument/2006/relationships/image" Target="../media/image29.svg"/><Relationship Id="rId15" Type="http://schemas.openxmlformats.org/officeDocument/2006/relationships/image" Target="../media/image33.svg"/><Relationship Id="rId10" Type="http://schemas.openxmlformats.org/officeDocument/2006/relationships/image" Target="../media/image9.png"/><Relationship Id="rId19" Type="http://schemas.openxmlformats.org/officeDocument/2006/relationships/image" Target="../media/image37.svg"/><Relationship Id="rId4" Type="http://schemas.openxmlformats.org/officeDocument/2006/relationships/image" Target="../media/image28.png"/><Relationship Id="rId9" Type="http://schemas.openxmlformats.org/officeDocument/2006/relationships/image" Target="../media/image8.sv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5.svg"/><Relationship Id="rId3" Type="http://schemas.openxmlformats.org/officeDocument/2006/relationships/image" Target="../media/image41.svg"/><Relationship Id="rId7" Type="http://schemas.openxmlformats.org/officeDocument/2006/relationships/image" Target="../media/image12.svg"/><Relationship Id="rId12" Type="http://schemas.openxmlformats.org/officeDocument/2006/relationships/image" Target="../media/image44.png"/><Relationship Id="rId2" Type="http://schemas.openxmlformats.org/officeDocument/2006/relationships/image" Target="../media/image40.pn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3.svg"/><Relationship Id="rId5" Type="http://schemas.openxmlformats.org/officeDocument/2006/relationships/image" Target="../media/image8.sv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50.svg"/><Relationship Id="rId21" Type="http://schemas.openxmlformats.org/officeDocument/2006/relationships/image" Target="../media/image62.svg"/><Relationship Id="rId7" Type="http://schemas.openxmlformats.org/officeDocument/2006/relationships/image" Target="../media/image8.svg"/><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image" Target="../media/image49.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svg"/><Relationship Id="rId5" Type="http://schemas.openxmlformats.org/officeDocument/2006/relationships/image" Target="../media/image52.svg"/><Relationship Id="rId15" Type="http://schemas.openxmlformats.org/officeDocument/2006/relationships/image" Target="../media/image56.svg"/><Relationship Id="rId10" Type="http://schemas.openxmlformats.org/officeDocument/2006/relationships/image" Target="../media/image9.png"/><Relationship Id="rId19" Type="http://schemas.openxmlformats.org/officeDocument/2006/relationships/image" Target="../media/image60.svg"/><Relationship Id="rId4" Type="http://schemas.openxmlformats.org/officeDocument/2006/relationships/image" Target="../media/image51.png"/><Relationship Id="rId9" Type="http://schemas.openxmlformats.org/officeDocument/2006/relationships/image" Target="../media/image12.svg"/><Relationship Id="rId1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18" Type="http://schemas.openxmlformats.org/officeDocument/2006/relationships/image" Target="../media/image11.png"/><Relationship Id="rId3" Type="http://schemas.openxmlformats.org/officeDocument/2006/relationships/image" Target="../media/image64.svg"/><Relationship Id="rId21" Type="http://schemas.openxmlformats.org/officeDocument/2006/relationships/image" Target="../media/image76.svg"/><Relationship Id="rId7" Type="http://schemas.openxmlformats.org/officeDocument/2006/relationships/image" Target="../media/image68.svg"/><Relationship Id="rId12" Type="http://schemas.openxmlformats.org/officeDocument/2006/relationships/image" Target="../media/image73.png"/><Relationship Id="rId17" Type="http://schemas.openxmlformats.org/officeDocument/2006/relationships/image" Target="../media/image10.svg"/><Relationship Id="rId2" Type="http://schemas.openxmlformats.org/officeDocument/2006/relationships/image" Target="../media/image63.png"/><Relationship Id="rId16" Type="http://schemas.openxmlformats.org/officeDocument/2006/relationships/image" Target="../media/image9.png"/><Relationship Id="rId20"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5" Type="http://schemas.openxmlformats.org/officeDocument/2006/relationships/image" Target="../media/image8.svg"/><Relationship Id="rId10" Type="http://schemas.openxmlformats.org/officeDocument/2006/relationships/image" Target="../media/image71.png"/><Relationship Id="rId19" Type="http://schemas.openxmlformats.org/officeDocument/2006/relationships/image" Target="../media/image12.sv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8.svg"/><Relationship Id="rId21" Type="http://schemas.openxmlformats.org/officeDocument/2006/relationships/image" Target="../media/image90.svg"/><Relationship Id="rId7" Type="http://schemas.openxmlformats.org/officeDocument/2006/relationships/image" Target="../media/image10.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svg"/><Relationship Id="rId2" Type="http://schemas.openxmlformats.org/officeDocument/2006/relationships/image" Target="../media/image77.png"/><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image" Target="../media/image97.png"/><Relationship Id="rId10" Type="http://schemas.openxmlformats.org/officeDocument/2006/relationships/image" Target="../media/image79.png"/><Relationship Id="rId19" Type="http://schemas.openxmlformats.org/officeDocument/2006/relationships/image" Target="../media/image88.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04.svg"/><Relationship Id="rId18" Type="http://schemas.openxmlformats.org/officeDocument/2006/relationships/image" Target="../media/image109.png"/><Relationship Id="rId3" Type="http://schemas.openxmlformats.org/officeDocument/2006/relationships/image" Target="../media/image100.svg"/><Relationship Id="rId21" Type="http://schemas.openxmlformats.org/officeDocument/2006/relationships/image" Target="../media/image112.svg"/><Relationship Id="rId7" Type="http://schemas.openxmlformats.org/officeDocument/2006/relationships/image" Target="../media/image12.svg"/><Relationship Id="rId12" Type="http://schemas.openxmlformats.org/officeDocument/2006/relationships/image" Target="../media/image103.png"/><Relationship Id="rId17" Type="http://schemas.openxmlformats.org/officeDocument/2006/relationships/image" Target="../media/image108.svg"/><Relationship Id="rId2" Type="http://schemas.openxmlformats.org/officeDocument/2006/relationships/image" Target="../media/image99.png"/><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02.svg"/><Relationship Id="rId5" Type="http://schemas.openxmlformats.org/officeDocument/2006/relationships/image" Target="../media/image8.svg"/><Relationship Id="rId15" Type="http://schemas.openxmlformats.org/officeDocument/2006/relationships/image" Target="../media/image106.svg"/><Relationship Id="rId10" Type="http://schemas.openxmlformats.org/officeDocument/2006/relationships/image" Target="../media/image101.png"/><Relationship Id="rId19" Type="http://schemas.openxmlformats.org/officeDocument/2006/relationships/image" Target="../media/image110.svg"/><Relationship Id="rId4" Type="http://schemas.openxmlformats.org/officeDocument/2006/relationships/image" Target="../media/image7.png"/><Relationship Id="rId9" Type="http://schemas.openxmlformats.org/officeDocument/2006/relationships/image" Target="../media/image10.svg"/><Relationship Id="rId14" Type="http://schemas.openxmlformats.org/officeDocument/2006/relationships/image" Target="../media/image105.png"/></Relationships>
</file>

<file path=ppt/slides/_rels/slide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6.svg"/><Relationship Id="rId18" Type="http://schemas.openxmlformats.org/officeDocument/2006/relationships/image" Target="../media/image121.png"/><Relationship Id="rId3" Type="http://schemas.openxmlformats.org/officeDocument/2006/relationships/image" Target="../media/image8.svg"/><Relationship Id="rId21" Type="http://schemas.openxmlformats.org/officeDocument/2006/relationships/image" Target="../media/image124.svg"/><Relationship Id="rId7" Type="http://schemas.openxmlformats.org/officeDocument/2006/relationships/image" Target="../media/image10.svg"/><Relationship Id="rId12" Type="http://schemas.openxmlformats.org/officeDocument/2006/relationships/image" Target="../media/image5.png"/><Relationship Id="rId17" Type="http://schemas.openxmlformats.org/officeDocument/2006/relationships/image" Target="../media/image120.svg"/><Relationship Id="rId2" Type="http://schemas.openxmlformats.org/officeDocument/2006/relationships/image" Target="../media/image7.png"/><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16.svg"/><Relationship Id="rId5" Type="http://schemas.openxmlformats.org/officeDocument/2006/relationships/image" Target="../media/image12.svg"/><Relationship Id="rId15" Type="http://schemas.openxmlformats.org/officeDocument/2006/relationships/image" Target="../media/image118.svg"/><Relationship Id="rId10" Type="http://schemas.openxmlformats.org/officeDocument/2006/relationships/image" Target="../media/image115.png"/><Relationship Id="rId19" Type="http://schemas.openxmlformats.org/officeDocument/2006/relationships/image" Target="../media/image122.svg"/><Relationship Id="rId4" Type="http://schemas.openxmlformats.org/officeDocument/2006/relationships/image" Target="../media/image11.png"/><Relationship Id="rId9" Type="http://schemas.openxmlformats.org/officeDocument/2006/relationships/image" Target="../media/image114.svg"/><Relationship Id="rId14"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Freeform 2"/>
          <p:cNvSpPr/>
          <p:nvPr/>
        </p:nvSpPr>
        <p:spPr>
          <a:xfrm>
            <a:off x="-544610" y="8552048"/>
            <a:ext cx="4412949" cy="1817588"/>
          </a:xfrm>
          <a:custGeom>
            <a:avLst/>
            <a:gdLst/>
            <a:ahLst/>
            <a:cxnLst/>
            <a:rect l="l" t="t" r="r" b="b"/>
            <a:pathLst>
              <a:path w="4412949" h="1817588">
                <a:moveTo>
                  <a:pt x="0" y="0"/>
                </a:moveTo>
                <a:lnTo>
                  <a:pt x="4412949" y="0"/>
                </a:lnTo>
                <a:lnTo>
                  <a:pt x="4412949" y="1817588"/>
                </a:lnTo>
                <a:lnTo>
                  <a:pt x="0" y="1817588"/>
                </a:lnTo>
                <a:lnTo>
                  <a:pt x="0" y="0"/>
                </a:lnTo>
                <a:close/>
              </a:path>
            </a:pathLst>
          </a:custGeom>
          <a:blipFill>
            <a:blip r:embed="rId2">
              <a:alphaModFix amt="8999"/>
              <a:extLst>
                <a:ext uri="{96DAC541-7B7A-43D3-8B79-37D633B846F1}">
                  <asvg:svgBlip xmlns:asvg="http://schemas.microsoft.com/office/drawing/2016/SVG/main" r:embed="rId3"/>
                </a:ext>
              </a:extLst>
            </a:blip>
            <a:stretch>
              <a:fillRect b="-85128"/>
            </a:stretch>
          </a:blipFill>
          <a:ln cap="sq">
            <a:noFill/>
            <a:prstDash val="solid"/>
            <a:miter/>
          </a:ln>
        </p:spPr>
        <p:txBody>
          <a:bodyPr/>
          <a:lstStyle/>
          <a:p>
            <a:endParaRPr lang="en-ID"/>
          </a:p>
        </p:txBody>
      </p:sp>
      <p:sp>
        <p:nvSpPr>
          <p:cNvPr id="3" name="Freeform 3"/>
          <p:cNvSpPr/>
          <p:nvPr/>
        </p:nvSpPr>
        <p:spPr>
          <a:xfrm rot="-10800000">
            <a:off x="9144000" y="0"/>
            <a:ext cx="9722551" cy="4004485"/>
          </a:xfrm>
          <a:custGeom>
            <a:avLst/>
            <a:gdLst/>
            <a:ahLst/>
            <a:cxnLst/>
            <a:rect l="l" t="t" r="r" b="b"/>
            <a:pathLst>
              <a:path w="9722551" h="4004485">
                <a:moveTo>
                  <a:pt x="0" y="0"/>
                </a:moveTo>
                <a:lnTo>
                  <a:pt x="9722551" y="0"/>
                </a:lnTo>
                <a:lnTo>
                  <a:pt x="9722551" y="4004485"/>
                </a:lnTo>
                <a:lnTo>
                  <a:pt x="0" y="4004485"/>
                </a:lnTo>
                <a:lnTo>
                  <a:pt x="0" y="0"/>
                </a:lnTo>
                <a:close/>
              </a:path>
            </a:pathLst>
          </a:custGeom>
          <a:blipFill>
            <a:blip r:embed="rId2">
              <a:alphaModFix amt="8999"/>
              <a:extLst>
                <a:ext uri="{96DAC541-7B7A-43D3-8B79-37D633B846F1}">
                  <asvg:svgBlip xmlns:asvg="http://schemas.microsoft.com/office/drawing/2016/SVG/main" r:embed="rId3"/>
                </a:ext>
              </a:extLst>
            </a:blip>
            <a:stretch>
              <a:fillRect b="-85128"/>
            </a:stretch>
          </a:blipFill>
          <a:ln cap="sq">
            <a:noFill/>
            <a:prstDash val="solid"/>
            <a:miter/>
          </a:ln>
        </p:spPr>
        <p:txBody>
          <a:bodyPr/>
          <a:lstStyle/>
          <a:p>
            <a:endParaRPr lang="en-ID"/>
          </a:p>
        </p:txBody>
      </p:sp>
      <p:sp>
        <p:nvSpPr>
          <p:cNvPr id="4" name="Freeform 4"/>
          <p:cNvSpPr/>
          <p:nvPr/>
        </p:nvSpPr>
        <p:spPr>
          <a:xfrm>
            <a:off x="8437313" y="5892490"/>
            <a:ext cx="8635389" cy="767842"/>
          </a:xfrm>
          <a:custGeom>
            <a:avLst/>
            <a:gdLst/>
            <a:ahLst/>
            <a:cxnLst/>
            <a:rect l="l" t="t" r="r" b="b"/>
            <a:pathLst>
              <a:path w="8635389" h="767842">
                <a:moveTo>
                  <a:pt x="0" y="0"/>
                </a:moveTo>
                <a:lnTo>
                  <a:pt x="8635389" y="0"/>
                </a:lnTo>
                <a:lnTo>
                  <a:pt x="8635389" y="767842"/>
                </a:lnTo>
                <a:lnTo>
                  <a:pt x="0" y="767842"/>
                </a:lnTo>
                <a:lnTo>
                  <a:pt x="0" y="0"/>
                </a:lnTo>
                <a:close/>
              </a:path>
            </a:pathLst>
          </a:custGeom>
          <a:blipFill>
            <a:blip r:embed="rId4">
              <a:extLst>
                <a:ext uri="{96DAC541-7B7A-43D3-8B79-37D633B846F1}">
                  <asvg:svgBlip xmlns:asvg="http://schemas.microsoft.com/office/drawing/2016/SVG/main" r:embed="rId5"/>
                </a:ext>
              </a:extLst>
            </a:blip>
            <a:stretch>
              <a:fillRect l="-3668" t="-853099" r="-27846" b="-180231"/>
            </a:stretch>
          </a:blipFill>
          <a:ln w="38100" cap="rnd">
            <a:solidFill>
              <a:srgbClr val="F89B21"/>
            </a:solidFill>
            <a:prstDash val="solid"/>
            <a:round/>
          </a:ln>
        </p:spPr>
        <p:txBody>
          <a:bodyPr/>
          <a:lstStyle/>
          <a:p>
            <a:endParaRPr lang="en-ID"/>
          </a:p>
        </p:txBody>
      </p:sp>
      <p:sp>
        <p:nvSpPr>
          <p:cNvPr id="5" name="AutoShape 5"/>
          <p:cNvSpPr/>
          <p:nvPr/>
        </p:nvSpPr>
        <p:spPr>
          <a:xfrm flipH="1">
            <a:off x="7964391" y="2772739"/>
            <a:ext cx="0" cy="4096216"/>
          </a:xfrm>
          <a:prstGeom prst="line">
            <a:avLst/>
          </a:prstGeom>
          <a:ln w="38100" cap="flat">
            <a:solidFill>
              <a:srgbClr val="000000"/>
            </a:solidFill>
            <a:prstDash val="lgDash"/>
            <a:headEnd type="none" w="sm" len="sm"/>
            <a:tailEnd type="none" w="sm" len="sm"/>
          </a:ln>
        </p:spPr>
        <p:txBody>
          <a:bodyPr/>
          <a:lstStyle/>
          <a:p>
            <a:endParaRPr lang="en-ID"/>
          </a:p>
        </p:txBody>
      </p:sp>
      <p:sp>
        <p:nvSpPr>
          <p:cNvPr id="6" name="Freeform 6"/>
          <p:cNvSpPr/>
          <p:nvPr/>
        </p:nvSpPr>
        <p:spPr>
          <a:xfrm rot="-592928">
            <a:off x="1756953" y="2226640"/>
            <a:ext cx="5494629" cy="5061927"/>
          </a:xfrm>
          <a:custGeom>
            <a:avLst/>
            <a:gdLst/>
            <a:ahLst/>
            <a:cxnLst/>
            <a:rect l="l" t="t" r="r" b="b"/>
            <a:pathLst>
              <a:path w="5494629" h="5061927">
                <a:moveTo>
                  <a:pt x="0" y="0"/>
                </a:moveTo>
                <a:lnTo>
                  <a:pt x="5494629" y="0"/>
                </a:lnTo>
                <a:lnTo>
                  <a:pt x="5494629" y="5061927"/>
                </a:lnTo>
                <a:lnTo>
                  <a:pt x="0" y="50619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8">
              <a:extLst>
                <a:ext uri="{96DAC541-7B7A-43D3-8B79-37D633B846F1}">
                  <asvg:svgBlip xmlns:asvg="http://schemas.microsoft.com/office/drawing/2016/SVG/main" r:embed="rId9"/>
                </a:ext>
              </a:extLst>
            </a:blip>
            <a:stretch>
              <a:fillRect l="-5929" t="-479913" r="-5415" b="-448885"/>
            </a:stretch>
          </a:blipFill>
          <a:ln w="38100" cap="rnd">
            <a:solidFill>
              <a:srgbClr val="27748C"/>
            </a:solidFill>
            <a:prstDash val="solid"/>
            <a:round/>
          </a:ln>
        </p:spPr>
        <p:txBody>
          <a:bodyPr/>
          <a:lstStyle/>
          <a:p>
            <a:endParaRPr lang="en-ID"/>
          </a:p>
        </p:txBody>
      </p:sp>
      <p:sp>
        <p:nvSpPr>
          <p:cNvPr id="8" name="Freeform 8"/>
          <p:cNvSpPr/>
          <p:nvPr/>
        </p:nvSpPr>
        <p:spPr>
          <a:xfrm>
            <a:off x="1973222" y="8806708"/>
            <a:ext cx="160378"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10">
              <a:extLst>
                <a:ext uri="{96DAC541-7B7A-43D3-8B79-37D633B846F1}">
                  <asvg:svgBlip xmlns:asvg="http://schemas.microsoft.com/office/drawing/2016/SVG/main" r:embed="rId11"/>
                </a:ext>
              </a:extLst>
            </a:blip>
            <a:stretch>
              <a:fillRect l="-33104" t="-449889" r="-47702" b="-850106"/>
            </a:stretch>
          </a:blipFill>
        </p:spPr>
        <p:txBody>
          <a:bodyPr/>
          <a:lstStyle/>
          <a:p>
            <a:endParaRPr lang="en-ID"/>
          </a:p>
        </p:txBody>
      </p:sp>
      <p:sp>
        <p:nvSpPr>
          <p:cNvPr id="9" name="Freeform 9"/>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0" name="Freeform 10"/>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1" name="Freeform 11"/>
          <p:cNvSpPr/>
          <p:nvPr/>
        </p:nvSpPr>
        <p:spPr>
          <a:xfrm>
            <a:off x="616392" y="514350"/>
            <a:ext cx="1841961" cy="906205"/>
          </a:xfrm>
          <a:custGeom>
            <a:avLst/>
            <a:gdLst/>
            <a:ahLst/>
            <a:cxnLst/>
            <a:rect l="l" t="t" r="r" b="b"/>
            <a:pathLst>
              <a:path w="1841961" h="906205">
                <a:moveTo>
                  <a:pt x="0" y="0"/>
                </a:moveTo>
                <a:lnTo>
                  <a:pt x="1841961" y="0"/>
                </a:lnTo>
                <a:lnTo>
                  <a:pt x="1841961" y="906205"/>
                </a:lnTo>
                <a:lnTo>
                  <a:pt x="0" y="906205"/>
                </a:lnTo>
                <a:lnTo>
                  <a:pt x="0" y="0"/>
                </a:lnTo>
                <a:close/>
              </a:path>
            </a:pathLst>
          </a:custGeom>
          <a:blipFill>
            <a:blip r:embed="rId14">
              <a:extLst>
                <a:ext uri="{96DAC541-7B7A-43D3-8B79-37D633B846F1}">
                  <asvg:svgBlip xmlns:asvg="http://schemas.microsoft.com/office/drawing/2016/SVG/main" r:embed="rId15"/>
                </a:ext>
              </a:extLst>
            </a:blip>
            <a:stretch>
              <a:fillRect b="-90557"/>
            </a:stretch>
          </a:blipFill>
        </p:spPr>
        <p:txBody>
          <a:bodyPr/>
          <a:lstStyle/>
          <a:p>
            <a:endParaRPr lang="en-ID"/>
          </a:p>
        </p:txBody>
      </p:sp>
      <p:sp>
        <p:nvSpPr>
          <p:cNvPr id="12" name="Freeform 12"/>
          <p:cNvSpPr/>
          <p:nvPr/>
        </p:nvSpPr>
        <p:spPr>
          <a:xfrm rot="-5400000">
            <a:off x="16968253" y="7087664"/>
            <a:ext cx="1145807" cy="563712"/>
          </a:xfrm>
          <a:custGeom>
            <a:avLst/>
            <a:gdLst/>
            <a:ahLst/>
            <a:cxnLst/>
            <a:rect l="l" t="t" r="r" b="b"/>
            <a:pathLst>
              <a:path w="1145807" h="563712">
                <a:moveTo>
                  <a:pt x="0" y="0"/>
                </a:moveTo>
                <a:lnTo>
                  <a:pt x="1145807" y="0"/>
                </a:lnTo>
                <a:lnTo>
                  <a:pt x="1145807" y="563713"/>
                </a:lnTo>
                <a:lnTo>
                  <a:pt x="0" y="563713"/>
                </a:lnTo>
                <a:lnTo>
                  <a:pt x="0" y="0"/>
                </a:lnTo>
                <a:close/>
              </a:path>
            </a:pathLst>
          </a:custGeom>
          <a:blipFill>
            <a:blip r:embed="rId16">
              <a:extLst>
                <a:ext uri="{96DAC541-7B7A-43D3-8B79-37D633B846F1}">
                  <asvg:svgBlip xmlns:asvg="http://schemas.microsoft.com/office/drawing/2016/SVG/main" r:embed="rId17"/>
                </a:ext>
              </a:extLst>
            </a:blip>
            <a:stretch>
              <a:fillRect b="-90557"/>
            </a:stretch>
          </a:blipFill>
        </p:spPr>
        <p:txBody>
          <a:bodyPr/>
          <a:lstStyle/>
          <a:p>
            <a:endParaRPr lang="en-ID"/>
          </a:p>
        </p:txBody>
      </p:sp>
      <p:sp>
        <p:nvSpPr>
          <p:cNvPr id="13" name="Freeform 13"/>
          <p:cNvSpPr/>
          <p:nvPr/>
        </p:nvSpPr>
        <p:spPr>
          <a:xfrm>
            <a:off x="682065" y="2367257"/>
            <a:ext cx="719831" cy="756721"/>
          </a:xfrm>
          <a:custGeom>
            <a:avLst/>
            <a:gdLst/>
            <a:ahLst/>
            <a:cxnLst/>
            <a:rect l="l" t="t" r="r" b="b"/>
            <a:pathLst>
              <a:path w="719831" h="756721">
                <a:moveTo>
                  <a:pt x="0" y="0"/>
                </a:moveTo>
                <a:lnTo>
                  <a:pt x="719831" y="0"/>
                </a:lnTo>
                <a:lnTo>
                  <a:pt x="719831" y="756721"/>
                </a:lnTo>
                <a:lnTo>
                  <a:pt x="0" y="75672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14" name="Freeform 14"/>
          <p:cNvSpPr/>
          <p:nvPr/>
        </p:nvSpPr>
        <p:spPr>
          <a:xfrm>
            <a:off x="6495257" y="6859430"/>
            <a:ext cx="485224" cy="510091"/>
          </a:xfrm>
          <a:custGeom>
            <a:avLst/>
            <a:gdLst/>
            <a:ahLst/>
            <a:cxnLst/>
            <a:rect l="l" t="t" r="r" b="b"/>
            <a:pathLst>
              <a:path w="485224" h="510091">
                <a:moveTo>
                  <a:pt x="0" y="0"/>
                </a:moveTo>
                <a:lnTo>
                  <a:pt x="485223" y="0"/>
                </a:lnTo>
                <a:lnTo>
                  <a:pt x="485223" y="510090"/>
                </a:lnTo>
                <a:lnTo>
                  <a:pt x="0" y="51009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15" name="Freeform 15"/>
          <p:cNvSpPr/>
          <p:nvPr/>
        </p:nvSpPr>
        <p:spPr>
          <a:xfrm>
            <a:off x="16035595" y="1682319"/>
            <a:ext cx="754808" cy="793491"/>
          </a:xfrm>
          <a:custGeom>
            <a:avLst/>
            <a:gdLst/>
            <a:ahLst/>
            <a:cxnLst/>
            <a:rect l="l" t="t" r="r" b="b"/>
            <a:pathLst>
              <a:path w="754808" h="793491">
                <a:moveTo>
                  <a:pt x="0" y="0"/>
                </a:moveTo>
                <a:lnTo>
                  <a:pt x="754808" y="0"/>
                </a:lnTo>
                <a:lnTo>
                  <a:pt x="754808" y="793491"/>
                </a:lnTo>
                <a:lnTo>
                  <a:pt x="0" y="79349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16" name="Freeform 16"/>
          <p:cNvSpPr/>
          <p:nvPr/>
        </p:nvSpPr>
        <p:spPr>
          <a:xfrm>
            <a:off x="13549517" y="2137156"/>
            <a:ext cx="2620448" cy="2620448"/>
          </a:xfrm>
          <a:custGeom>
            <a:avLst/>
            <a:gdLst/>
            <a:ahLst/>
            <a:cxnLst/>
            <a:rect l="l" t="t" r="r" b="b"/>
            <a:pathLst>
              <a:path w="2620448" h="2620448">
                <a:moveTo>
                  <a:pt x="0" y="0"/>
                </a:moveTo>
                <a:lnTo>
                  <a:pt x="2620447" y="0"/>
                </a:lnTo>
                <a:lnTo>
                  <a:pt x="2620447" y="2620448"/>
                </a:lnTo>
                <a:lnTo>
                  <a:pt x="0" y="2620448"/>
                </a:lnTo>
                <a:lnTo>
                  <a:pt x="0" y="0"/>
                </a:lnTo>
                <a:close/>
              </a:path>
            </a:pathLst>
          </a:custGeom>
          <a:blipFill>
            <a:blip r:embed="rId20"/>
            <a:stretch>
              <a:fillRect/>
            </a:stretch>
          </a:blipFill>
        </p:spPr>
        <p:txBody>
          <a:bodyPr/>
          <a:lstStyle/>
          <a:p>
            <a:endParaRPr lang="en-ID"/>
          </a:p>
        </p:txBody>
      </p:sp>
      <p:sp>
        <p:nvSpPr>
          <p:cNvPr id="17" name="TextBox 17"/>
          <p:cNvSpPr txBox="1"/>
          <p:nvPr/>
        </p:nvSpPr>
        <p:spPr>
          <a:xfrm>
            <a:off x="8118124" y="2874058"/>
            <a:ext cx="8635389" cy="1567330"/>
          </a:xfrm>
          <a:prstGeom prst="rect">
            <a:avLst/>
          </a:prstGeom>
        </p:spPr>
        <p:txBody>
          <a:bodyPr lIns="0" tIns="0" rIns="0" bIns="0" rtlCol="0" anchor="t">
            <a:spAutoFit/>
          </a:bodyPr>
          <a:lstStyle/>
          <a:p>
            <a:pPr algn="l">
              <a:lnSpc>
                <a:spcPts val="12104"/>
              </a:lnSpc>
            </a:pPr>
            <a:r>
              <a:rPr lang="en-US" sz="10434">
                <a:solidFill>
                  <a:srgbClr val="0C2535"/>
                </a:solidFill>
                <a:latin typeface="Neue Machina"/>
                <a:ea typeface="Neue Machina"/>
                <a:cs typeface="Neue Machina"/>
                <a:sym typeface="Neue Machina"/>
              </a:rPr>
              <a:t> Pesenin</a:t>
            </a:r>
          </a:p>
        </p:txBody>
      </p:sp>
      <p:sp>
        <p:nvSpPr>
          <p:cNvPr id="18" name="TextBox 18"/>
          <p:cNvSpPr txBox="1"/>
          <p:nvPr/>
        </p:nvSpPr>
        <p:spPr>
          <a:xfrm>
            <a:off x="8756502" y="5900126"/>
            <a:ext cx="7997012" cy="647795"/>
          </a:xfrm>
          <a:prstGeom prst="rect">
            <a:avLst/>
          </a:prstGeom>
        </p:spPr>
        <p:txBody>
          <a:bodyPr lIns="0" tIns="0" rIns="0" bIns="0" rtlCol="0" anchor="t">
            <a:spAutoFit/>
          </a:bodyPr>
          <a:lstStyle/>
          <a:p>
            <a:pPr algn="ctr">
              <a:lnSpc>
                <a:spcPts val="5004"/>
              </a:lnSpc>
            </a:pPr>
            <a:r>
              <a:rPr lang="en-US" sz="3574" spc="1748">
                <a:solidFill>
                  <a:srgbClr val="0C2535"/>
                </a:solidFill>
                <a:latin typeface="Poppins"/>
                <a:ea typeface="Poppins"/>
                <a:cs typeface="Poppins"/>
                <a:sym typeface="Poppins"/>
              </a:rPr>
              <a:t>Kelompok 6</a:t>
            </a:r>
          </a:p>
        </p:txBody>
      </p:sp>
      <p:sp>
        <p:nvSpPr>
          <p:cNvPr id="19" name="TextBox 19"/>
          <p:cNvSpPr txBox="1"/>
          <p:nvPr/>
        </p:nvSpPr>
        <p:spPr>
          <a:xfrm>
            <a:off x="8563948" y="4450913"/>
            <a:ext cx="8977208" cy="1308227"/>
          </a:xfrm>
          <a:prstGeom prst="rect">
            <a:avLst/>
          </a:prstGeom>
        </p:spPr>
        <p:txBody>
          <a:bodyPr lIns="0" tIns="0" rIns="0" bIns="0" rtlCol="0" anchor="t">
            <a:spAutoFit/>
          </a:bodyPr>
          <a:lstStyle/>
          <a:p>
            <a:pPr algn="l">
              <a:lnSpc>
                <a:spcPts val="5104"/>
              </a:lnSpc>
            </a:pPr>
            <a:r>
              <a:rPr lang="en-US" sz="4400">
                <a:solidFill>
                  <a:srgbClr val="0C2535"/>
                </a:solidFill>
                <a:latin typeface="Neue Machina"/>
                <a:ea typeface="Neue Machina"/>
                <a:cs typeface="Neue Machina"/>
                <a:sym typeface="Neue Machina"/>
              </a:rPr>
              <a:t>Sistem Aplikasi Web Pemesanan Makanan Rumahan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extBox 2"/>
          <p:cNvSpPr txBox="1"/>
          <p:nvPr/>
        </p:nvSpPr>
        <p:spPr>
          <a:xfrm>
            <a:off x="0" y="523875"/>
            <a:ext cx="10168138" cy="7221438"/>
          </a:xfrm>
          <a:prstGeom prst="rect">
            <a:avLst/>
          </a:prstGeom>
        </p:spPr>
        <p:txBody>
          <a:bodyPr lIns="0" tIns="0" rIns="0" bIns="0" rtlCol="0" anchor="t">
            <a:spAutoFit/>
          </a:bodyPr>
          <a:lstStyle/>
          <a:p>
            <a:pPr algn="l">
              <a:lnSpc>
                <a:spcPts val="18520"/>
              </a:lnSpc>
            </a:pPr>
            <a:r>
              <a:rPr lang="en-US" sz="20131">
                <a:solidFill>
                  <a:srgbClr val="0C2535">
                    <a:alpha val="6667"/>
                  </a:srgbClr>
                </a:solidFill>
                <a:latin typeface="Neue Machina"/>
                <a:ea typeface="Neue Machina"/>
                <a:cs typeface="Neue Machina"/>
                <a:sym typeface="Neue Machina"/>
              </a:rPr>
              <a:t>system</a:t>
            </a:r>
          </a:p>
          <a:p>
            <a:pPr marL="0" lvl="0" indent="0" algn="l">
              <a:lnSpc>
                <a:spcPts val="18520"/>
              </a:lnSpc>
              <a:spcBef>
                <a:spcPct val="0"/>
              </a:spcBef>
            </a:pPr>
            <a:r>
              <a:rPr lang="en-US" sz="20131">
                <a:solidFill>
                  <a:srgbClr val="0C2535">
                    <a:alpha val="6667"/>
                  </a:srgbClr>
                </a:solidFill>
                <a:latin typeface="Neue Machina"/>
                <a:ea typeface="Neue Machina"/>
                <a:cs typeface="Neue Machina"/>
                <a:sym typeface="Neue Machina"/>
              </a:rPr>
              <a:t>architecture</a:t>
            </a:r>
          </a:p>
        </p:txBody>
      </p:sp>
      <p:sp>
        <p:nvSpPr>
          <p:cNvPr id="3" name="Freeform 3"/>
          <p:cNvSpPr/>
          <p:nvPr/>
        </p:nvSpPr>
        <p:spPr>
          <a:xfrm rot="-3011402">
            <a:off x="12124110" y="6583077"/>
            <a:ext cx="7161940" cy="7289507"/>
          </a:xfrm>
          <a:custGeom>
            <a:avLst/>
            <a:gdLst/>
            <a:ahLst/>
            <a:cxnLst/>
            <a:rect l="l" t="t" r="r" b="b"/>
            <a:pathLst>
              <a:path w="7161940" h="7289507">
                <a:moveTo>
                  <a:pt x="0" y="0"/>
                </a:moveTo>
                <a:lnTo>
                  <a:pt x="7161940" y="0"/>
                </a:lnTo>
                <a:lnTo>
                  <a:pt x="7161940" y="7289507"/>
                </a:lnTo>
                <a:lnTo>
                  <a:pt x="0" y="7289507"/>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D"/>
          </a:p>
        </p:txBody>
      </p:sp>
      <p:sp>
        <p:nvSpPr>
          <p:cNvPr id="4" name="Freeform 4"/>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l="-5929" t="-479913" r="-5415" b="-448885"/>
            </a:stretch>
          </a:blipFill>
          <a:ln w="38100" cap="rnd">
            <a:solidFill>
              <a:srgbClr val="27748C"/>
            </a:solidFill>
            <a:prstDash val="solid"/>
            <a:round/>
          </a:ln>
        </p:spPr>
        <p:txBody>
          <a:bodyPr/>
          <a:lstStyle/>
          <a:p>
            <a:endParaRPr lang="en-ID"/>
          </a:p>
        </p:txBody>
      </p:sp>
      <p:sp>
        <p:nvSpPr>
          <p:cNvPr id="5" name="Freeform 5"/>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6" name="Freeform 6"/>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a:off x="1973222" y="8806708"/>
            <a:ext cx="7856578"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8">
              <a:extLst>
                <a:ext uri="{96DAC541-7B7A-43D3-8B79-37D633B846F1}">
                  <asvg:svgBlip xmlns:asvg="http://schemas.microsoft.com/office/drawing/2016/SVG/main" r:embed="rId9"/>
                </a:ext>
              </a:extLst>
            </a:blip>
            <a:stretch>
              <a:fillRect l="-33104" t="-449889" r="-47702" b="-850106"/>
            </a:stretch>
          </a:blipFill>
        </p:spPr>
        <p:txBody>
          <a:bodyPr/>
          <a:lstStyle/>
          <a:p>
            <a:endParaRPr lang="en-ID"/>
          </a:p>
        </p:txBody>
      </p:sp>
      <p:sp>
        <p:nvSpPr>
          <p:cNvPr id="8" name="Freeform 8"/>
          <p:cNvSpPr/>
          <p:nvPr/>
        </p:nvSpPr>
        <p:spPr>
          <a:xfrm>
            <a:off x="947155" y="2179885"/>
            <a:ext cx="3879198" cy="5332231"/>
          </a:xfrm>
          <a:custGeom>
            <a:avLst/>
            <a:gdLst/>
            <a:ahLst/>
            <a:cxnLst/>
            <a:rect l="l" t="t" r="r" b="b"/>
            <a:pathLst>
              <a:path w="3879198" h="5332231">
                <a:moveTo>
                  <a:pt x="0" y="0"/>
                </a:moveTo>
                <a:lnTo>
                  <a:pt x="3879198" y="0"/>
                </a:lnTo>
                <a:lnTo>
                  <a:pt x="3879198" y="5332231"/>
                </a:lnTo>
                <a:lnTo>
                  <a:pt x="0" y="53322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9" name="Freeform 9"/>
          <p:cNvSpPr/>
          <p:nvPr/>
        </p:nvSpPr>
        <p:spPr>
          <a:xfrm rot="-5400000">
            <a:off x="4830694" y="585854"/>
            <a:ext cx="983582" cy="992265"/>
          </a:xfrm>
          <a:custGeom>
            <a:avLst/>
            <a:gdLst/>
            <a:ahLst/>
            <a:cxnLst/>
            <a:rect l="l" t="t" r="r" b="b"/>
            <a:pathLst>
              <a:path w="983582" h="992265">
                <a:moveTo>
                  <a:pt x="0" y="0"/>
                </a:moveTo>
                <a:lnTo>
                  <a:pt x="983582" y="0"/>
                </a:lnTo>
                <a:lnTo>
                  <a:pt x="983582" y="992265"/>
                </a:lnTo>
                <a:lnTo>
                  <a:pt x="0" y="992265"/>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ID"/>
          </a:p>
        </p:txBody>
      </p:sp>
      <p:sp>
        <p:nvSpPr>
          <p:cNvPr id="10" name="Freeform 10"/>
          <p:cNvSpPr/>
          <p:nvPr/>
        </p:nvSpPr>
        <p:spPr>
          <a:xfrm>
            <a:off x="-611399" y="6053274"/>
            <a:ext cx="1222798" cy="1222798"/>
          </a:xfrm>
          <a:custGeom>
            <a:avLst/>
            <a:gdLst/>
            <a:ahLst/>
            <a:cxnLst/>
            <a:rect l="l" t="t" r="r" b="b"/>
            <a:pathLst>
              <a:path w="1222798" h="1222798">
                <a:moveTo>
                  <a:pt x="0" y="0"/>
                </a:moveTo>
                <a:lnTo>
                  <a:pt x="1222798" y="0"/>
                </a:lnTo>
                <a:lnTo>
                  <a:pt x="1222798" y="1222798"/>
                </a:lnTo>
                <a:lnTo>
                  <a:pt x="0" y="122279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1" name="Freeform 11"/>
          <p:cNvSpPr/>
          <p:nvPr/>
        </p:nvSpPr>
        <p:spPr>
          <a:xfrm>
            <a:off x="9144000" y="1768592"/>
            <a:ext cx="7058631" cy="6749816"/>
          </a:xfrm>
          <a:custGeom>
            <a:avLst/>
            <a:gdLst/>
            <a:ahLst/>
            <a:cxnLst/>
            <a:rect l="l" t="t" r="r" b="b"/>
            <a:pathLst>
              <a:path w="7058631" h="6749816">
                <a:moveTo>
                  <a:pt x="0" y="0"/>
                </a:moveTo>
                <a:lnTo>
                  <a:pt x="7058631" y="0"/>
                </a:lnTo>
                <a:lnTo>
                  <a:pt x="7058631" y="6749816"/>
                </a:lnTo>
                <a:lnTo>
                  <a:pt x="0" y="6749816"/>
                </a:lnTo>
                <a:lnTo>
                  <a:pt x="0" y="0"/>
                </a:lnTo>
                <a:close/>
              </a:path>
            </a:pathLst>
          </a:custGeom>
          <a:blipFill>
            <a:blip r:embed="rId16"/>
            <a:stretch>
              <a:fillRect/>
            </a:stretch>
          </a:blipFill>
        </p:spPr>
        <p:txBody>
          <a:bodyPr/>
          <a:lstStyle/>
          <a:p>
            <a:endParaRPr lang="en-ID"/>
          </a:p>
        </p:txBody>
      </p:sp>
      <p:sp>
        <p:nvSpPr>
          <p:cNvPr id="12" name="TextBox 12"/>
          <p:cNvSpPr txBox="1"/>
          <p:nvPr/>
        </p:nvSpPr>
        <p:spPr>
          <a:xfrm>
            <a:off x="6548254" y="575427"/>
            <a:ext cx="9283844" cy="1193165"/>
          </a:xfrm>
          <a:prstGeom prst="rect">
            <a:avLst/>
          </a:prstGeom>
        </p:spPr>
        <p:txBody>
          <a:bodyPr lIns="0" tIns="0" rIns="0" bIns="0" rtlCol="0" anchor="t">
            <a:spAutoFit/>
          </a:bodyPr>
          <a:lstStyle/>
          <a:p>
            <a:pPr marL="0" lvl="0" indent="0" algn="ctr">
              <a:lnSpc>
                <a:spcPts val="9280"/>
              </a:lnSpc>
              <a:spcBef>
                <a:spcPct val="0"/>
              </a:spcBef>
            </a:pPr>
            <a:r>
              <a:rPr lang="en-US" sz="8000">
                <a:solidFill>
                  <a:srgbClr val="0C2535"/>
                </a:solidFill>
                <a:latin typeface="Neue Machina"/>
                <a:ea typeface="Neue Machina"/>
                <a:cs typeface="Neue Machina"/>
                <a:sym typeface="Neue Machina"/>
              </a:rPr>
              <a:t>Arsitektur Sistem</a:t>
            </a:r>
          </a:p>
        </p:txBody>
      </p:sp>
      <p:sp>
        <p:nvSpPr>
          <p:cNvPr id="13" name="TextBox 13"/>
          <p:cNvSpPr txBox="1"/>
          <p:nvPr/>
        </p:nvSpPr>
        <p:spPr>
          <a:xfrm>
            <a:off x="2106877" y="2015521"/>
            <a:ext cx="9283844" cy="1482980"/>
          </a:xfrm>
          <a:prstGeom prst="rect">
            <a:avLst/>
          </a:prstGeom>
        </p:spPr>
        <p:txBody>
          <a:bodyPr lIns="0" tIns="0" rIns="0" bIns="0" rtlCol="0" anchor="t">
            <a:spAutoFit/>
          </a:bodyPr>
          <a:lstStyle/>
          <a:p>
            <a:pPr marL="0" lvl="0" indent="0" algn="ctr">
              <a:lnSpc>
                <a:spcPts val="7076"/>
              </a:lnSpc>
              <a:spcBef>
                <a:spcPct val="0"/>
              </a:spcBef>
            </a:pPr>
            <a:r>
              <a:rPr lang="en-US" sz="6100">
                <a:solidFill>
                  <a:srgbClr val="0C2535"/>
                </a:solidFill>
                <a:latin typeface="Neue Machina"/>
                <a:ea typeface="Neue Machina"/>
                <a:cs typeface="Neue Machina"/>
                <a:sym typeface="Neue Machina"/>
              </a:rPr>
              <a:t>Flowchart</a:t>
            </a:r>
          </a:p>
          <a:p>
            <a:pPr marL="0" lvl="0" indent="0" algn="ctr">
              <a:lnSpc>
                <a:spcPts val="4640"/>
              </a:lnSpc>
              <a:spcBef>
                <a:spcPct val="0"/>
              </a:spcBef>
            </a:pPr>
            <a:r>
              <a:rPr lang="en-US" sz="4000" u="none" strike="noStrike">
                <a:solidFill>
                  <a:srgbClr val="0C2535"/>
                </a:solidFill>
                <a:latin typeface="Neue Machina"/>
                <a:ea typeface="Neue Machina"/>
                <a:cs typeface="Neue Machina"/>
                <a:sym typeface="Neue Machina"/>
              </a:rPr>
              <a:t>Alur Pendaftaran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extBox 2"/>
          <p:cNvSpPr txBox="1"/>
          <p:nvPr/>
        </p:nvSpPr>
        <p:spPr>
          <a:xfrm>
            <a:off x="0" y="523875"/>
            <a:ext cx="10168138" cy="7221438"/>
          </a:xfrm>
          <a:prstGeom prst="rect">
            <a:avLst/>
          </a:prstGeom>
        </p:spPr>
        <p:txBody>
          <a:bodyPr lIns="0" tIns="0" rIns="0" bIns="0" rtlCol="0" anchor="t">
            <a:spAutoFit/>
          </a:bodyPr>
          <a:lstStyle/>
          <a:p>
            <a:pPr algn="l">
              <a:lnSpc>
                <a:spcPts val="18520"/>
              </a:lnSpc>
            </a:pPr>
            <a:r>
              <a:rPr lang="en-US" sz="20131">
                <a:solidFill>
                  <a:srgbClr val="0C2535">
                    <a:alpha val="6667"/>
                  </a:srgbClr>
                </a:solidFill>
                <a:latin typeface="Neue Machina"/>
                <a:ea typeface="Neue Machina"/>
                <a:cs typeface="Neue Machina"/>
                <a:sym typeface="Neue Machina"/>
              </a:rPr>
              <a:t>system</a:t>
            </a:r>
          </a:p>
          <a:p>
            <a:pPr marL="0" lvl="0" indent="0" algn="l">
              <a:lnSpc>
                <a:spcPts val="18520"/>
              </a:lnSpc>
              <a:spcBef>
                <a:spcPct val="0"/>
              </a:spcBef>
            </a:pPr>
            <a:r>
              <a:rPr lang="en-US" sz="20131">
                <a:solidFill>
                  <a:srgbClr val="0C2535">
                    <a:alpha val="6667"/>
                  </a:srgbClr>
                </a:solidFill>
                <a:latin typeface="Neue Machina"/>
                <a:ea typeface="Neue Machina"/>
                <a:cs typeface="Neue Machina"/>
                <a:sym typeface="Neue Machina"/>
              </a:rPr>
              <a:t>architecture</a:t>
            </a:r>
          </a:p>
        </p:txBody>
      </p:sp>
      <p:sp>
        <p:nvSpPr>
          <p:cNvPr id="3" name="Freeform 3"/>
          <p:cNvSpPr/>
          <p:nvPr/>
        </p:nvSpPr>
        <p:spPr>
          <a:xfrm rot="-3011402">
            <a:off x="12124110" y="6583077"/>
            <a:ext cx="7161940" cy="7289507"/>
          </a:xfrm>
          <a:custGeom>
            <a:avLst/>
            <a:gdLst/>
            <a:ahLst/>
            <a:cxnLst/>
            <a:rect l="l" t="t" r="r" b="b"/>
            <a:pathLst>
              <a:path w="7161940" h="7289507">
                <a:moveTo>
                  <a:pt x="0" y="0"/>
                </a:moveTo>
                <a:lnTo>
                  <a:pt x="7161940" y="0"/>
                </a:lnTo>
                <a:lnTo>
                  <a:pt x="7161940" y="7289507"/>
                </a:lnTo>
                <a:lnTo>
                  <a:pt x="0" y="7289507"/>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D"/>
          </a:p>
        </p:txBody>
      </p:sp>
      <p:sp>
        <p:nvSpPr>
          <p:cNvPr id="4" name="Freeform 4"/>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l="-5929" t="-479913" r="-5415" b="-448885"/>
            </a:stretch>
          </a:blipFill>
          <a:ln w="38100" cap="rnd">
            <a:solidFill>
              <a:srgbClr val="27748C"/>
            </a:solidFill>
            <a:prstDash val="solid"/>
            <a:round/>
          </a:ln>
        </p:spPr>
        <p:txBody>
          <a:bodyPr/>
          <a:lstStyle/>
          <a:p>
            <a:endParaRPr lang="en-ID"/>
          </a:p>
        </p:txBody>
      </p:sp>
      <p:sp>
        <p:nvSpPr>
          <p:cNvPr id="5" name="Freeform 5"/>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6" name="Freeform 6"/>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a:off x="1973222" y="8806708"/>
            <a:ext cx="8194916"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8">
              <a:extLst>
                <a:ext uri="{96DAC541-7B7A-43D3-8B79-37D633B846F1}">
                  <asvg:svgBlip xmlns:asvg="http://schemas.microsoft.com/office/drawing/2016/SVG/main" r:embed="rId9"/>
                </a:ext>
              </a:extLst>
            </a:blip>
            <a:stretch>
              <a:fillRect l="-33104" t="-449889" r="-47702" b="-850106"/>
            </a:stretch>
          </a:blipFill>
        </p:spPr>
        <p:txBody>
          <a:bodyPr/>
          <a:lstStyle/>
          <a:p>
            <a:endParaRPr lang="en-ID"/>
          </a:p>
        </p:txBody>
      </p:sp>
      <p:sp>
        <p:nvSpPr>
          <p:cNvPr id="8" name="Freeform 8"/>
          <p:cNvSpPr/>
          <p:nvPr/>
        </p:nvSpPr>
        <p:spPr>
          <a:xfrm>
            <a:off x="947155" y="2179885"/>
            <a:ext cx="3879198" cy="5332231"/>
          </a:xfrm>
          <a:custGeom>
            <a:avLst/>
            <a:gdLst/>
            <a:ahLst/>
            <a:cxnLst/>
            <a:rect l="l" t="t" r="r" b="b"/>
            <a:pathLst>
              <a:path w="3879198" h="5332231">
                <a:moveTo>
                  <a:pt x="0" y="0"/>
                </a:moveTo>
                <a:lnTo>
                  <a:pt x="3879198" y="0"/>
                </a:lnTo>
                <a:lnTo>
                  <a:pt x="3879198" y="5332231"/>
                </a:lnTo>
                <a:lnTo>
                  <a:pt x="0" y="53322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9" name="Freeform 9"/>
          <p:cNvSpPr/>
          <p:nvPr/>
        </p:nvSpPr>
        <p:spPr>
          <a:xfrm rot="-5400000">
            <a:off x="4830694" y="585854"/>
            <a:ext cx="983582" cy="992265"/>
          </a:xfrm>
          <a:custGeom>
            <a:avLst/>
            <a:gdLst/>
            <a:ahLst/>
            <a:cxnLst/>
            <a:rect l="l" t="t" r="r" b="b"/>
            <a:pathLst>
              <a:path w="983582" h="992265">
                <a:moveTo>
                  <a:pt x="0" y="0"/>
                </a:moveTo>
                <a:lnTo>
                  <a:pt x="983582" y="0"/>
                </a:lnTo>
                <a:lnTo>
                  <a:pt x="983582" y="992265"/>
                </a:lnTo>
                <a:lnTo>
                  <a:pt x="0" y="992265"/>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ID"/>
          </a:p>
        </p:txBody>
      </p:sp>
      <p:sp>
        <p:nvSpPr>
          <p:cNvPr id="10" name="Freeform 10"/>
          <p:cNvSpPr/>
          <p:nvPr/>
        </p:nvSpPr>
        <p:spPr>
          <a:xfrm>
            <a:off x="-611399" y="6053274"/>
            <a:ext cx="1222798" cy="1222798"/>
          </a:xfrm>
          <a:custGeom>
            <a:avLst/>
            <a:gdLst/>
            <a:ahLst/>
            <a:cxnLst/>
            <a:rect l="l" t="t" r="r" b="b"/>
            <a:pathLst>
              <a:path w="1222798" h="1222798">
                <a:moveTo>
                  <a:pt x="0" y="0"/>
                </a:moveTo>
                <a:lnTo>
                  <a:pt x="1222798" y="0"/>
                </a:lnTo>
                <a:lnTo>
                  <a:pt x="1222798" y="1222798"/>
                </a:lnTo>
                <a:lnTo>
                  <a:pt x="0" y="122279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1" name="Freeform 11"/>
          <p:cNvSpPr/>
          <p:nvPr/>
        </p:nvSpPr>
        <p:spPr>
          <a:xfrm>
            <a:off x="11115293" y="190500"/>
            <a:ext cx="5318272" cy="9982200"/>
          </a:xfrm>
          <a:custGeom>
            <a:avLst/>
            <a:gdLst/>
            <a:ahLst/>
            <a:cxnLst/>
            <a:rect l="l" t="t" r="r" b="b"/>
            <a:pathLst>
              <a:path w="6436038" h="21817077">
                <a:moveTo>
                  <a:pt x="0" y="0"/>
                </a:moveTo>
                <a:lnTo>
                  <a:pt x="6436038" y="0"/>
                </a:lnTo>
                <a:lnTo>
                  <a:pt x="6436038" y="21817076"/>
                </a:lnTo>
                <a:lnTo>
                  <a:pt x="0" y="21817076"/>
                </a:lnTo>
                <a:lnTo>
                  <a:pt x="0" y="0"/>
                </a:lnTo>
                <a:close/>
              </a:path>
            </a:pathLst>
          </a:custGeom>
          <a:blipFill>
            <a:blip r:embed="rId16"/>
            <a:stretch>
              <a:fillRect/>
            </a:stretch>
          </a:blipFill>
        </p:spPr>
        <p:txBody>
          <a:bodyPr/>
          <a:lstStyle/>
          <a:p>
            <a:endParaRPr lang="en-ID"/>
          </a:p>
        </p:txBody>
      </p:sp>
      <p:sp>
        <p:nvSpPr>
          <p:cNvPr id="12" name="TextBox 12"/>
          <p:cNvSpPr txBox="1"/>
          <p:nvPr/>
        </p:nvSpPr>
        <p:spPr>
          <a:xfrm>
            <a:off x="6548254" y="575427"/>
            <a:ext cx="9283844" cy="1193165"/>
          </a:xfrm>
          <a:prstGeom prst="rect">
            <a:avLst/>
          </a:prstGeom>
        </p:spPr>
        <p:txBody>
          <a:bodyPr lIns="0" tIns="0" rIns="0" bIns="0" rtlCol="0" anchor="t">
            <a:spAutoFit/>
          </a:bodyPr>
          <a:lstStyle/>
          <a:p>
            <a:pPr marL="0" lvl="0" indent="0" algn="ctr">
              <a:lnSpc>
                <a:spcPts val="9280"/>
              </a:lnSpc>
              <a:spcBef>
                <a:spcPct val="0"/>
              </a:spcBef>
            </a:pPr>
            <a:r>
              <a:rPr lang="en-US" sz="8000">
                <a:solidFill>
                  <a:srgbClr val="0C2535"/>
                </a:solidFill>
                <a:latin typeface="Neue Machina"/>
                <a:ea typeface="Neue Machina"/>
                <a:cs typeface="Neue Machina"/>
                <a:sym typeface="Neue Machina"/>
              </a:rPr>
              <a:t>Arsitektur Sistem</a:t>
            </a:r>
          </a:p>
        </p:txBody>
      </p:sp>
      <p:sp>
        <p:nvSpPr>
          <p:cNvPr id="13" name="TextBox 13"/>
          <p:cNvSpPr txBox="1"/>
          <p:nvPr/>
        </p:nvSpPr>
        <p:spPr>
          <a:xfrm>
            <a:off x="2106877" y="2015521"/>
            <a:ext cx="9283844" cy="2064005"/>
          </a:xfrm>
          <a:prstGeom prst="rect">
            <a:avLst/>
          </a:prstGeom>
        </p:spPr>
        <p:txBody>
          <a:bodyPr lIns="0" tIns="0" rIns="0" bIns="0" rtlCol="0" anchor="t">
            <a:spAutoFit/>
          </a:bodyPr>
          <a:lstStyle/>
          <a:p>
            <a:pPr marL="0" lvl="0" indent="0" algn="ctr">
              <a:lnSpc>
                <a:spcPts val="7076"/>
              </a:lnSpc>
              <a:spcBef>
                <a:spcPct val="0"/>
              </a:spcBef>
            </a:pPr>
            <a:r>
              <a:rPr lang="en-US" sz="6100">
                <a:solidFill>
                  <a:srgbClr val="0C2535"/>
                </a:solidFill>
                <a:latin typeface="Neue Machina"/>
                <a:ea typeface="Neue Machina"/>
                <a:cs typeface="Neue Machina"/>
                <a:sym typeface="Neue Machina"/>
              </a:rPr>
              <a:t>Flowchart</a:t>
            </a:r>
          </a:p>
          <a:p>
            <a:pPr marL="0" lvl="0" indent="0" algn="ctr">
              <a:lnSpc>
                <a:spcPts val="4640"/>
              </a:lnSpc>
              <a:spcBef>
                <a:spcPct val="0"/>
              </a:spcBef>
            </a:pPr>
            <a:r>
              <a:rPr lang="en-US" sz="4000" u="none" strike="noStrike">
                <a:solidFill>
                  <a:srgbClr val="0C2535"/>
                </a:solidFill>
                <a:latin typeface="Neue Machina"/>
                <a:ea typeface="Neue Machina"/>
                <a:cs typeface="Neue Machina"/>
                <a:sym typeface="Neue Machina"/>
              </a:rPr>
              <a:t>Alur Pemesanan</a:t>
            </a:r>
          </a:p>
          <a:p>
            <a:pPr marL="0" lvl="0" indent="0" algn="ctr">
              <a:lnSpc>
                <a:spcPts val="4640"/>
              </a:lnSpc>
              <a:spcBef>
                <a:spcPct val="0"/>
              </a:spcBef>
            </a:pPr>
            <a:r>
              <a:rPr lang="en-US" sz="4000" u="none" strike="noStrike">
                <a:solidFill>
                  <a:srgbClr val="0C2535"/>
                </a:solidFill>
                <a:latin typeface="Neue Machina"/>
                <a:ea typeface="Neue Machina"/>
                <a:cs typeface="Neue Machina"/>
                <a:sym typeface="Neue Machina"/>
              </a:rPr>
              <a:t>untuk Pelanggan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extBox 2"/>
          <p:cNvSpPr txBox="1"/>
          <p:nvPr/>
        </p:nvSpPr>
        <p:spPr>
          <a:xfrm>
            <a:off x="0" y="523875"/>
            <a:ext cx="10168138" cy="7221438"/>
          </a:xfrm>
          <a:prstGeom prst="rect">
            <a:avLst/>
          </a:prstGeom>
        </p:spPr>
        <p:txBody>
          <a:bodyPr lIns="0" tIns="0" rIns="0" bIns="0" rtlCol="0" anchor="t">
            <a:spAutoFit/>
          </a:bodyPr>
          <a:lstStyle/>
          <a:p>
            <a:pPr algn="l">
              <a:lnSpc>
                <a:spcPts val="18520"/>
              </a:lnSpc>
            </a:pPr>
            <a:r>
              <a:rPr lang="en-US" sz="20131">
                <a:solidFill>
                  <a:srgbClr val="0C2535">
                    <a:alpha val="6667"/>
                  </a:srgbClr>
                </a:solidFill>
                <a:latin typeface="Neue Machina"/>
                <a:ea typeface="Neue Machina"/>
                <a:cs typeface="Neue Machina"/>
                <a:sym typeface="Neue Machina"/>
              </a:rPr>
              <a:t>system</a:t>
            </a:r>
          </a:p>
          <a:p>
            <a:pPr marL="0" lvl="0" indent="0" algn="l">
              <a:lnSpc>
                <a:spcPts val="18520"/>
              </a:lnSpc>
              <a:spcBef>
                <a:spcPct val="0"/>
              </a:spcBef>
            </a:pPr>
            <a:r>
              <a:rPr lang="en-US" sz="20131">
                <a:solidFill>
                  <a:srgbClr val="0C2535">
                    <a:alpha val="6667"/>
                  </a:srgbClr>
                </a:solidFill>
                <a:latin typeface="Neue Machina"/>
                <a:ea typeface="Neue Machina"/>
                <a:cs typeface="Neue Machina"/>
                <a:sym typeface="Neue Machina"/>
              </a:rPr>
              <a:t>architecture</a:t>
            </a:r>
          </a:p>
        </p:txBody>
      </p:sp>
      <p:sp>
        <p:nvSpPr>
          <p:cNvPr id="3" name="Freeform 3"/>
          <p:cNvSpPr/>
          <p:nvPr/>
        </p:nvSpPr>
        <p:spPr>
          <a:xfrm rot="-3011402">
            <a:off x="12124110" y="6583077"/>
            <a:ext cx="7161940" cy="7289507"/>
          </a:xfrm>
          <a:custGeom>
            <a:avLst/>
            <a:gdLst/>
            <a:ahLst/>
            <a:cxnLst/>
            <a:rect l="l" t="t" r="r" b="b"/>
            <a:pathLst>
              <a:path w="7161940" h="7289507">
                <a:moveTo>
                  <a:pt x="0" y="0"/>
                </a:moveTo>
                <a:lnTo>
                  <a:pt x="7161940" y="0"/>
                </a:lnTo>
                <a:lnTo>
                  <a:pt x="7161940" y="7289507"/>
                </a:lnTo>
                <a:lnTo>
                  <a:pt x="0" y="7289507"/>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D"/>
          </a:p>
        </p:txBody>
      </p:sp>
      <p:sp>
        <p:nvSpPr>
          <p:cNvPr id="4" name="Freeform 4"/>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l="-5929" t="-479913" r="-5415" b="-448885"/>
            </a:stretch>
          </a:blipFill>
          <a:ln w="38100" cap="rnd">
            <a:solidFill>
              <a:srgbClr val="27748C"/>
            </a:solidFill>
            <a:prstDash val="solid"/>
            <a:round/>
          </a:ln>
        </p:spPr>
        <p:txBody>
          <a:bodyPr/>
          <a:lstStyle/>
          <a:p>
            <a:endParaRPr lang="en-ID"/>
          </a:p>
        </p:txBody>
      </p:sp>
      <p:sp>
        <p:nvSpPr>
          <p:cNvPr id="5" name="Freeform 5"/>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6" name="Freeform 6"/>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a:off x="1973221" y="8806708"/>
            <a:ext cx="11374611"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8">
              <a:extLst>
                <a:ext uri="{96DAC541-7B7A-43D3-8B79-37D633B846F1}">
                  <asvg:svgBlip xmlns:asvg="http://schemas.microsoft.com/office/drawing/2016/SVG/main" r:embed="rId9"/>
                </a:ext>
              </a:extLst>
            </a:blip>
            <a:stretch>
              <a:fillRect l="-33104" t="-449889" r="-47702" b="-850106"/>
            </a:stretch>
          </a:blipFill>
        </p:spPr>
        <p:txBody>
          <a:bodyPr/>
          <a:lstStyle/>
          <a:p>
            <a:endParaRPr lang="en-ID"/>
          </a:p>
        </p:txBody>
      </p:sp>
      <p:sp>
        <p:nvSpPr>
          <p:cNvPr id="8" name="Freeform 8"/>
          <p:cNvSpPr/>
          <p:nvPr/>
        </p:nvSpPr>
        <p:spPr>
          <a:xfrm>
            <a:off x="947155" y="2179885"/>
            <a:ext cx="3879198" cy="5332231"/>
          </a:xfrm>
          <a:custGeom>
            <a:avLst/>
            <a:gdLst/>
            <a:ahLst/>
            <a:cxnLst/>
            <a:rect l="l" t="t" r="r" b="b"/>
            <a:pathLst>
              <a:path w="3879198" h="5332231">
                <a:moveTo>
                  <a:pt x="0" y="0"/>
                </a:moveTo>
                <a:lnTo>
                  <a:pt x="3879198" y="0"/>
                </a:lnTo>
                <a:lnTo>
                  <a:pt x="3879198" y="5332231"/>
                </a:lnTo>
                <a:lnTo>
                  <a:pt x="0" y="53322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9" name="Freeform 9"/>
          <p:cNvSpPr/>
          <p:nvPr/>
        </p:nvSpPr>
        <p:spPr>
          <a:xfrm rot="-5400000">
            <a:off x="4830694" y="585854"/>
            <a:ext cx="983582" cy="992265"/>
          </a:xfrm>
          <a:custGeom>
            <a:avLst/>
            <a:gdLst/>
            <a:ahLst/>
            <a:cxnLst/>
            <a:rect l="l" t="t" r="r" b="b"/>
            <a:pathLst>
              <a:path w="983582" h="992265">
                <a:moveTo>
                  <a:pt x="0" y="0"/>
                </a:moveTo>
                <a:lnTo>
                  <a:pt x="983582" y="0"/>
                </a:lnTo>
                <a:lnTo>
                  <a:pt x="983582" y="992265"/>
                </a:lnTo>
                <a:lnTo>
                  <a:pt x="0" y="992265"/>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ID"/>
          </a:p>
        </p:txBody>
      </p:sp>
      <p:sp>
        <p:nvSpPr>
          <p:cNvPr id="10" name="Freeform 10"/>
          <p:cNvSpPr/>
          <p:nvPr/>
        </p:nvSpPr>
        <p:spPr>
          <a:xfrm>
            <a:off x="-611399" y="6053274"/>
            <a:ext cx="1222798" cy="1222798"/>
          </a:xfrm>
          <a:custGeom>
            <a:avLst/>
            <a:gdLst/>
            <a:ahLst/>
            <a:cxnLst/>
            <a:rect l="l" t="t" r="r" b="b"/>
            <a:pathLst>
              <a:path w="1222798" h="1222798">
                <a:moveTo>
                  <a:pt x="0" y="0"/>
                </a:moveTo>
                <a:lnTo>
                  <a:pt x="1222798" y="0"/>
                </a:lnTo>
                <a:lnTo>
                  <a:pt x="1222798" y="1222798"/>
                </a:lnTo>
                <a:lnTo>
                  <a:pt x="0" y="122279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1" name="Freeform 11"/>
          <p:cNvSpPr/>
          <p:nvPr/>
        </p:nvSpPr>
        <p:spPr>
          <a:xfrm>
            <a:off x="8338735" y="1768592"/>
            <a:ext cx="7827614" cy="6663256"/>
          </a:xfrm>
          <a:custGeom>
            <a:avLst/>
            <a:gdLst/>
            <a:ahLst/>
            <a:cxnLst/>
            <a:rect l="l" t="t" r="r" b="b"/>
            <a:pathLst>
              <a:path w="7827614" h="6663256">
                <a:moveTo>
                  <a:pt x="0" y="0"/>
                </a:moveTo>
                <a:lnTo>
                  <a:pt x="7827613" y="0"/>
                </a:lnTo>
                <a:lnTo>
                  <a:pt x="7827613" y="6663256"/>
                </a:lnTo>
                <a:lnTo>
                  <a:pt x="0" y="6663256"/>
                </a:lnTo>
                <a:lnTo>
                  <a:pt x="0" y="0"/>
                </a:lnTo>
                <a:close/>
              </a:path>
            </a:pathLst>
          </a:custGeom>
          <a:blipFill>
            <a:blip r:embed="rId16"/>
            <a:stretch>
              <a:fillRect/>
            </a:stretch>
          </a:blipFill>
        </p:spPr>
        <p:txBody>
          <a:bodyPr/>
          <a:lstStyle/>
          <a:p>
            <a:endParaRPr lang="en-ID"/>
          </a:p>
        </p:txBody>
      </p:sp>
      <p:sp>
        <p:nvSpPr>
          <p:cNvPr id="12" name="TextBox 12"/>
          <p:cNvSpPr txBox="1"/>
          <p:nvPr/>
        </p:nvSpPr>
        <p:spPr>
          <a:xfrm>
            <a:off x="6548254" y="575427"/>
            <a:ext cx="9283844" cy="1193165"/>
          </a:xfrm>
          <a:prstGeom prst="rect">
            <a:avLst/>
          </a:prstGeom>
        </p:spPr>
        <p:txBody>
          <a:bodyPr lIns="0" tIns="0" rIns="0" bIns="0" rtlCol="0" anchor="t">
            <a:spAutoFit/>
          </a:bodyPr>
          <a:lstStyle/>
          <a:p>
            <a:pPr marL="0" lvl="0" indent="0" algn="ctr">
              <a:lnSpc>
                <a:spcPts val="9280"/>
              </a:lnSpc>
              <a:spcBef>
                <a:spcPct val="0"/>
              </a:spcBef>
            </a:pPr>
            <a:r>
              <a:rPr lang="en-US" sz="8000">
                <a:solidFill>
                  <a:srgbClr val="0C2535"/>
                </a:solidFill>
                <a:latin typeface="Neue Machina"/>
                <a:ea typeface="Neue Machina"/>
                <a:cs typeface="Neue Machina"/>
                <a:sym typeface="Neue Machina"/>
              </a:rPr>
              <a:t>Arsitektur Sistem</a:t>
            </a:r>
          </a:p>
        </p:txBody>
      </p:sp>
      <p:sp>
        <p:nvSpPr>
          <p:cNvPr id="13" name="TextBox 13"/>
          <p:cNvSpPr txBox="1"/>
          <p:nvPr/>
        </p:nvSpPr>
        <p:spPr>
          <a:xfrm>
            <a:off x="4201403" y="1955145"/>
            <a:ext cx="4693702" cy="2645030"/>
          </a:xfrm>
          <a:prstGeom prst="rect">
            <a:avLst/>
          </a:prstGeom>
        </p:spPr>
        <p:txBody>
          <a:bodyPr lIns="0" tIns="0" rIns="0" bIns="0" rtlCol="0" anchor="t">
            <a:spAutoFit/>
          </a:bodyPr>
          <a:lstStyle/>
          <a:p>
            <a:pPr marL="0" lvl="0" indent="0" algn="ctr">
              <a:lnSpc>
                <a:spcPts val="7076"/>
              </a:lnSpc>
              <a:spcBef>
                <a:spcPct val="0"/>
              </a:spcBef>
            </a:pPr>
            <a:r>
              <a:rPr lang="en-US" sz="6100">
                <a:solidFill>
                  <a:srgbClr val="0C2535"/>
                </a:solidFill>
                <a:latin typeface="Neue Machina"/>
                <a:ea typeface="Neue Machina"/>
                <a:cs typeface="Neue Machina"/>
                <a:sym typeface="Neue Machina"/>
              </a:rPr>
              <a:t>ERD</a:t>
            </a:r>
          </a:p>
          <a:p>
            <a:pPr marL="0" lvl="0" indent="0" algn="ctr">
              <a:lnSpc>
                <a:spcPts val="4640"/>
              </a:lnSpc>
              <a:spcBef>
                <a:spcPct val="0"/>
              </a:spcBef>
            </a:pPr>
            <a:r>
              <a:rPr lang="en-US" sz="4000" u="none" strike="noStrike">
                <a:solidFill>
                  <a:srgbClr val="0C2535"/>
                </a:solidFill>
                <a:latin typeface="Neue Machina"/>
                <a:ea typeface="Neue Machina"/>
                <a:cs typeface="Neue Machina"/>
                <a:sym typeface="Neue Machina"/>
              </a:rPr>
              <a:t>Entity-Relationship </a:t>
            </a:r>
          </a:p>
          <a:p>
            <a:pPr marL="0" lvl="0" indent="0" algn="ctr">
              <a:lnSpc>
                <a:spcPts val="4640"/>
              </a:lnSpc>
              <a:spcBef>
                <a:spcPct val="0"/>
              </a:spcBef>
            </a:pPr>
            <a:r>
              <a:rPr lang="en-US" sz="4000" u="none" strike="noStrike">
                <a:solidFill>
                  <a:srgbClr val="0C2535"/>
                </a:solidFill>
                <a:latin typeface="Neue Machina"/>
                <a:ea typeface="Neue Machina"/>
                <a:cs typeface="Neue Machina"/>
                <a:sym typeface="Neue Machina"/>
              </a:rPr>
              <a:t>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Freeform 2"/>
          <p:cNvSpPr/>
          <p:nvPr/>
        </p:nvSpPr>
        <p:spPr>
          <a:xfrm rot="-10800000">
            <a:off x="14597381" y="3489191"/>
            <a:ext cx="3690619" cy="8640697"/>
          </a:xfrm>
          <a:custGeom>
            <a:avLst/>
            <a:gdLst/>
            <a:ahLst/>
            <a:cxnLst/>
            <a:rect l="l" t="t" r="r" b="b"/>
            <a:pathLst>
              <a:path w="3690619" h="8640697">
                <a:moveTo>
                  <a:pt x="0" y="0"/>
                </a:moveTo>
                <a:lnTo>
                  <a:pt x="3690619" y="0"/>
                </a:lnTo>
                <a:lnTo>
                  <a:pt x="3690619" y="8640697"/>
                </a:lnTo>
                <a:lnTo>
                  <a:pt x="0" y="8640697"/>
                </a:lnTo>
                <a:lnTo>
                  <a:pt x="0" y="0"/>
                </a:lnTo>
                <a:close/>
              </a:path>
            </a:pathLst>
          </a:custGeom>
          <a:blipFill>
            <a:blip r:embed="rId2">
              <a:alphaModFix amt="8999"/>
              <a:extLst>
                <a:ext uri="{96DAC541-7B7A-43D3-8B79-37D633B846F1}">
                  <asvg:svgBlip xmlns:asvg="http://schemas.microsoft.com/office/drawing/2016/SVG/main" r:embed="rId3"/>
                </a:ext>
              </a:extLst>
            </a:blip>
            <a:stretch>
              <a:fillRect l="-103249" t="-39737"/>
            </a:stretch>
          </a:blipFill>
          <a:ln cap="sq">
            <a:noFill/>
            <a:prstDash val="solid"/>
            <a:miter/>
          </a:ln>
        </p:spPr>
        <p:txBody>
          <a:bodyPr/>
          <a:lstStyle/>
          <a:p>
            <a:endParaRPr lang="en-ID"/>
          </a:p>
        </p:txBody>
      </p:sp>
      <p:sp>
        <p:nvSpPr>
          <p:cNvPr id="3" name="TextBox 3"/>
          <p:cNvSpPr txBox="1"/>
          <p:nvPr/>
        </p:nvSpPr>
        <p:spPr>
          <a:xfrm>
            <a:off x="0" y="5671990"/>
            <a:ext cx="10907561" cy="4708835"/>
          </a:xfrm>
          <a:prstGeom prst="rect">
            <a:avLst/>
          </a:prstGeom>
        </p:spPr>
        <p:txBody>
          <a:bodyPr lIns="0" tIns="0" rIns="0" bIns="0" rtlCol="0" anchor="t">
            <a:spAutoFit/>
          </a:bodyPr>
          <a:lstStyle/>
          <a:p>
            <a:pPr marL="0" lvl="0" indent="0" algn="l">
              <a:lnSpc>
                <a:spcPts val="12047"/>
              </a:lnSpc>
              <a:spcBef>
                <a:spcPct val="0"/>
              </a:spcBef>
            </a:pPr>
            <a:r>
              <a:rPr lang="en-US" sz="13094">
                <a:solidFill>
                  <a:srgbClr val="0C2535">
                    <a:alpha val="6667"/>
                  </a:srgbClr>
                </a:solidFill>
                <a:latin typeface="Neue Machina"/>
                <a:ea typeface="Neue Machina"/>
                <a:cs typeface="Neue Machina"/>
                <a:sym typeface="Neue Machina"/>
              </a:rPr>
              <a:t>Sistem Aplikasi Web Pesenin</a:t>
            </a:r>
          </a:p>
        </p:txBody>
      </p:sp>
      <p:sp>
        <p:nvSpPr>
          <p:cNvPr id="4" name="Freeform 4"/>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l="-5929" t="-479913" r="-5415" b="-448885"/>
            </a:stretch>
          </a:blipFill>
          <a:ln w="38100" cap="rnd">
            <a:solidFill>
              <a:srgbClr val="27748C"/>
            </a:solidFill>
            <a:prstDash val="solid"/>
            <a:round/>
          </a:ln>
        </p:spPr>
        <p:txBody>
          <a:bodyPr/>
          <a:lstStyle/>
          <a:p>
            <a:endParaRPr lang="en-ID"/>
          </a:p>
        </p:txBody>
      </p:sp>
      <p:sp>
        <p:nvSpPr>
          <p:cNvPr id="5" name="Freeform 5"/>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6" name="Freeform 6"/>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a:off x="1973221" y="8806708"/>
            <a:ext cx="11973875"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8">
              <a:extLst>
                <a:ext uri="{96DAC541-7B7A-43D3-8B79-37D633B846F1}">
                  <asvg:svgBlip xmlns:asvg="http://schemas.microsoft.com/office/drawing/2016/SVG/main" r:embed="rId9"/>
                </a:ext>
              </a:extLst>
            </a:blip>
            <a:stretch>
              <a:fillRect l="-33104" t="-449889" r="-47702" b="-850106"/>
            </a:stretch>
          </a:blipFill>
        </p:spPr>
        <p:txBody>
          <a:bodyPr/>
          <a:lstStyle/>
          <a:p>
            <a:endParaRPr lang="en-ID"/>
          </a:p>
        </p:txBody>
      </p:sp>
      <p:sp>
        <p:nvSpPr>
          <p:cNvPr id="8" name="Freeform 8"/>
          <p:cNvSpPr/>
          <p:nvPr/>
        </p:nvSpPr>
        <p:spPr>
          <a:xfrm>
            <a:off x="664761" y="3374975"/>
            <a:ext cx="5834511" cy="3879950"/>
          </a:xfrm>
          <a:custGeom>
            <a:avLst/>
            <a:gdLst/>
            <a:ahLst/>
            <a:cxnLst/>
            <a:rect l="l" t="t" r="r" b="b"/>
            <a:pathLst>
              <a:path w="5834511" h="3879950">
                <a:moveTo>
                  <a:pt x="0" y="0"/>
                </a:moveTo>
                <a:lnTo>
                  <a:pt x="5834512" y="0"/>
                </a:lnTo>
                <a:lnTo>
                  <a:pt x="5834512" y="3879950"/>
                </a:lnTo>
                <a:lnTo>
                  <a:pt x="0" y="38799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9" name="TextBox 9"/>
          <p:cNvSpPr txBox="1"/>
          <p:nvPr/>
        </p:nvSpPr>
        <p:spPr>
          <a:xfrm>
            <a:off x="526406" y="731962"/>
            <a:ext cx="17114779" cy="867665"/>
          </a:xfrm>
          <a:prstGeom prst="rect">
            <a:avLst/>
          </a:prstGeom>
        </p:spPr>
        <p:txBody>
          <a:bodyPr lIns="0" tIns="0" rIns="0" bIns="0" rtlCol="0" anchor="t">
            <a:spAutoFit/>
          </a:bodyPr>
          <a:lstStyle/>
          <a:p>
            <a:pPr marL="0" lvl="0" indent="0" algn="ctr">
              <a:lnSpc>
                <a:spcPts val="6728"/>
              </a:lnSpc>
              <a:spcBef>
                <a:spcPct val="0"/>
              </a:spcBef>
            </a:pPr>
            <a:r>
              <a:rPr lang="en-US" sz="5800">
                <a:solidFill>
                  <a:srgbClr val="0C2535"/>
                </a:solidFill>
                <a:latin typeface="Neue Machina"/>
                <a:ea typeface="Neue Machina"/>
                <a:cs typeface="Neue Machina"/>
                <a:sym typeface="Neue Machina"/>
              </a:rPr>
              <a:t>Peran Pengguna</a:t>
            </a:r>
          </a:p>
        </p:txBody>
      </p:sp>
      <p:sp>
        <p:nvSpPr>
          <p:cNvPr id="10" name="Freeform 10"/>
          <p:cNvSpPr/>
          <p:nvPr/>
        </p:nvSpPr>
        <p:spPr>
          <a:xfrm>
            <a:off x="457773" y="457773"/>
            <a:ext cx="1141854" cy="1141854"/>
          </a:xfrm>
          <a:custGeom>
            <a:avLst/>
            <a:gdLst/>
            <a:ahLst/>
            <a:cxnLst/>
            <a:rect l="l" t="t" r="r" b="b"/>
            <a:pathLst>
              <a:path w="1141854" h="1141854">
                <a:moveTo>
                  <a:pt x="0" y="0"/>
                </a:moveTo>
                <a:lnTo>
                  <a:pt x="1141854" y="0"/>
                </a:lnTo>
                <a:lnTo>
                  <a:pt x="1141854" y="1141854"/>
                </a:lnTo>
                <a:lnTo>
                  <a:pt x="0" y="1141854"/>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ID"/>
          </a:p>
        </p:txBody>
      </p:sp>
      <p:sp>
        <p:nvSpPr>
          <p:cNvPr id="11" name="Freeform 11"/>
          <p:cNvSpPr/>
          <p:nvPr/>
        </p:nvSpPr>
        <p:spPr>
          <a:xfrm>
            <a:off x="16818426" y="7482017"/>
            <a:ext cx="440874" cy="1055987"/>
          </a:xfrm>
          <a:custGeom>
            <a:avLst/>
            <a:gdLst/>
            <a:ahLst/>
            <a:cxnLst/>
            <a:rect l="l" t="t" r="r" b="b"/>
            <a:pathLst>
              <a:path w="440874" h="1055987">
                <a:moveTo>
                  <a:pt x="0" y="0"/>
                </a:moveTo>
                <a:lnTo>
                  <a:pt x="440874" y="0"/>
                </a:lnTo>
                <a:lnTo>
                  <a:pt x="440874" y="1055986"/>
                </a:lnTo>
                <a:lnTo>
                  <a:pt x="0" y="105598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2" name="Freeform 12"/>
          <p:cNvSpPr/>
          <p:nvPr/>
        </p:nvSpPr>
        <p:spPr>
          <a:xfrm>
            <a:off x="7444521" y="7617808"/>
            <a:ext cx="1886556" cy="478714"/>
          </a:xfrm>
          <a:custGeom>
            <a:avLst/>
            <a:gdLst/>
            <a:ahLst/>
            <a:cxnLst/>
            <a:rect l="l" t="t" r="r" b="b"/>
            <a:pathLst>
              <a:path w="1886556" h="478714">
                <a:moveTo>
                  <a:pt x="0" y="0"/>
                </a:moveTo>
                <a:lnTo>
                  <a:pt x="1886556" y="0"/>
                </a:lnTo>
                <a:lnTo>
                  <a:pt x="1886556" y="478714"/>
                </a:lnTo>
                <a:lnTo>
                  <a:pt x="0" y="47871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D"/>
          </a:p>
        </p:txBody>
      </p:sp>
      <p:sp>
        <p:nvSpPr>
          <p:cNvPr id="13" name="Freeform 13"/>
          <p:cNvSpPr/>
          <p:nvPr/>
        </p:nvSpPr>
        <p:spPr>
          <a:xfrm>
            <a:off x="-1014130" y="6509744"/>
            <a:ext cx="2028260" cy="2028260"/>
          </a:xfrm>
          <a:custGeom>
            <a:avLst/>
            <a:gdLst/>
            <a:ahLst/>
            <a:cxnLst/>
            <a:rect l="l" t="t" r="r" b="b"/>
            <a:pathLst>
              <a:path w="2028260" h="2028260">
                <a:moveTo>
                  <a:pt x="0" y="0"/>
                </a:moveTo>
                <a:lnTo>
                  <a:pt x="2028260" y="0"/>
                </a:lnTo>
                <a:lnTo>
                  <a:pt x="2028260" y="2028259"/>
                </a:lnTo>
                <a:lnTo>
                  <a:pt x="0" y="2028259"/>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ID"/>
          </a:p>
        </p:txBody>
      </p:sp>
      <p:grpSp>
        <p:nvGrpSpPr>
          <p:cNvPr id="14" name="Group 14"/>
          <p:cNvGrpSpPr/>
          <p:nvPr/>
        </p:nvGrpSpPr>
        <p:grpSpPr>
          <a:xfrm>
            <a:off x="10495519" y="2791361"/>
            <a:ext cx="3104304" cy="4683529"/>
            <a:chOff x="0" y="0"/>
            <a:chExt cx="538734" cy="812800"/>
          </a:xfrm>
        </p:grpSpPr>
        <p:sp>
          <p:nvSpPr>
            <p:cNvPr id="15" name="Freeform 15"/>
            <p:cNvSpPr/>
            <p:nvPr/>
          </p:nvSpPr>
          <p:spPr>
            <a:xfrm>
              <a:off x="0" y="0"/>
              <a:ext cx="538734" cy="812800"/>
            </a:xfrm>
            <a:custGeom>
              <a:avLst/>
              <a:gdLst/>
              <a:ahLst/>
              <a:cxnLst/>
              <a:rect l="l" t="t" r="r" b="b"/>
              <a:pathLst>
                <a:path w="538734" h="812800">
                  <a:moveTo>
                    <a:pt x="37409" y="0"/>
                  </a:moveTo>
                  <a:lnTo>
                    <a:pt x="501325" y="0"/>
                  </a:lnTo>
                  <a:cubicBezTo>
                    <a:pt x="521986" y="0"/>
                    <a:pt x="538734" y="16749"/>
                    <a:pt x="538734" y="37409"/>
                  </a:cubicBezTo>
                  <a:lnTo>
                    <a:pt x="538734" y="775391"/>
                  </a:lnTo>
                  <a:cubicBezTo>
                    <a:pt x="538734" y="796051"/>
                    <a:pt x="521986" y="812800"/>
                    <a:pt x="501325" y="812800"/>
                  </a:cubicBezTo>
                  <a:lnTo>
                    <a:pt x="37409" y="812800"/>
                  </a:lnTo>
                  <a:cubicBezTo>
                    <a:pt x="16749" y="812800"/>
                    <a:pt x="0" y="796051"/>
                    <a:pt x="0" y="775391"/>
                  </a:cubicBezTo>
                  <a:lnTo>
                    <a:pt x="0" y="37409"/>
                  </a:lnTo>
                  <a:cubicBezTo>
                    <a:pt x="0" y="16749"/>
                    <a:pt x="16749" y="0"/>
                    <a:pt x="37409" y="0"/>
                  </a:cubicBezTo>
                  <a:close/>
                </a:path>
              </a:pathLst>
            </a:custGeom>
            <a:solidFill>
              <a:srgbClr val="FFFFFF"/>
            </a:solidFill>
          </p:spPr>
          <p:txBody>
            <a:bodyPr/>
            <a:lstStyle/>
            <a:p>
              <a:endParaRPr lang="en-ID"/>
            </a:p>
          </p:txBody>
        </p:sp>
        <p:sp>
          <p:nvSpPr>
            <p:cNvPr id="16" name="TextBox 16"/>
            <p:cNvSpPr txBox="1"/>
            <p:nvPr/>
          </p:nvSpPr>
          <p:spPr>
            <a:xfrm>
              <a:off x="0" y="-219075"/>
              <a:ext cx="538734" cy="1031875"/>
            </a:xfrm>
            <a:prstGeom prst="rect">
              <a:avLst/>
            </a:prstGeom>
          </p:spPr>
          <p:txBody>
            <a:bodyPr lIns="50594" tIns="50594" rIns="50594" bIns="50594" rtlCol="0" anchor="ctr"/>
            <a:lstStyle/>
            <a:p>
              <a:pPr algn="ctr">
                <a:lnSpc>
                  <a:spcPts val="5299"/>
                </a:lnSpc>
              </a:pPr>
              <a:endParaRPr/>
            </a:p>
          </p:txBody>
        </p:sp>
      </p:grpSp>
      <p:grpSp>
        <p:nvGrpSpPr>
          <p:cNvPr id="17" name="Group 17"/>
          <p:cNvGrpSpPr/>
          <p:nvPr/>
        </p:nvGrpSpPr>
        <p:grpSpPr>
          <a:xfrm>
            <a:off x="13714122" y="2791361"/>
            <a:ext cx="3104304" cy="4683529"/>
            <a:chOff x="0" y="0"/>
            <a:chExt cx="538734" cy="812800"/>
          </a:xfrm>
        </p:grpSpPr>
        <p:sp>
          <p:nvSpPr>
            <p:cNvPr id="18" name="Freeform 18"/>
            <p:cNvSpPr/>
            <p:nvPr/>
          </p:nvSpPr>
          <p:spPr>
            <a:xfrm>
              <a:off x="0" y="0"/>
              <a:ext cx="538734" cy="812800"/>
            </a:xfrm>
            <a:custGeom>
              <a:avLst/>
              <a:gdLst/>
              <a:ahLst/>
              <a:cxnLst/>
              <a:rect l="l" t="t" r="r" b="b"/>
              <a:pathLst>
                <a:path w="538734" h="812800">
                  <a:moveTo>
                    <a:pt x="37409" y="0"/>
                  </a:moveTo>
                  <a:lnTo>
                    <a:pt x="501325" y="0"/>
                  </a:lnTo>
                  <a:cubicBezTo>
                    <a:pt x="521986" y="0"/>
                    <a:pt x="538734" y="16749"/>
                    <a:pt x="538734" y="37409"/>
                  </a:cubicBezTo>
                  <a:lnTo>
                    <a:pt x="538734" y="775391"/>
                  </a:lnTo>
                  <a:cubicBezTo>
                    <a:pt x="538734" y="796051"/>
                    <a:pt x="521986" y="812800"/>
                    <a:pt x="501325" y="812800"/>
                  </a:cubicBezTo>
                  <a:lnTo>
                    <a:pt x="37409" y="812800"/>
                  </a:lnTo>
                  <a:cubicBezTo>
                    <a:pt x="16749" y="812800"/>
                    <a:pt x="0" y="796051"/>
                    <a:pt x="0" y="775391"/>
                  </a:cubicBezTo>
                  <a:lnTo>
                    <a:pt x="0" y="37409"/>
                  </a:lnTo>
                  <a:cubicBezTo>
                    <a:pt x="0" y="16749"/>
                    <a:pt x="16749" y="0"/>
                    <a:pt x="37409" y="0"/>
                  </a:cubicBezTo>
                  <a:close/>
                </a:path>
              </a:pathLst>
            </a:custGeom>
            <a:solidFill>
              <a:srgbClr val="FFFFFF"/>
            </a:solidFill>
          </p:spPr>
          <p:txBody>
            <a:bodyPr/>
            <a:lstStyle/>
            <a:p>
              <a:endParaRPr lang="en-ID"/>
            </a:p>
          </p:txBody>
        </p:sp>
        <p:sp>
          <p:nvSpPr>
            <p:cNvPr id="19" name="TextBox 19"/>
            <p:cNvSpPr txBox="1"/>
            <p:nvPr/>
          </p:nvSpPr>
          <p:spPr>
            <a:xfrm>
              <a:off x="0" y="-219075"/>
              <a:ext cx="538734" cy="1031875"/>
            </a:xfrm>
            <a:prstGeom prst="rect">
              <a:avLst/>
            </a:prstGeom>
          </p:spPr>
          <p:txBody>
            <a:bodyPr lIns="50594" tIns="50594" rIns="50594" bIns="50594" rtlCol="0" anchor="ctr"/>
            <a:lstStyle/>
            <a:p>
              <a:pPr algn="ctr">
                <a:lnSpc>
                  <a:spcPts val="5299"/>
                </a:lnSpc>
              </a:pPr>
              <a:endParaRPr/>
            </a:p>
          </p:txBody>
        </p:sp>
      </p:grpSp>
      <p:grpSp>
        <p:nvGrpSpPr>
          <p:cNvPr id="20" name="Group 20"/>
          <p:cNvGrpSpPr/>
          <p:nvPr/>
        </p:nvGrpSpPr>
        <p:grpSpPr>
          <a:xfrm>
            <a:off x="7276915" y="2791361"/>
            <a:ext cx="3104304" cy="4683529"/>
            <a:chOff x="0" y="0"/>
            <a:chExt cx="538734" cy="812800"/>
          </a:xfrm>
        </p:grpSpPr>
        <p:sp>
          <p:nvSpPr>
            <p:cNvPr id="21" name="Freeform 21"/>
            <p:cNvSpPr/>
            <p:nvPr/>
          </p:nvSpPr>
          <p:spPr>
            <a:xfrm>
              <a:off x="0" y="0"/>
              <a:ext cx="538734" cy="812800"/>
            </a:xfrm>
            <a:custGeom>
              <a:avLst/>
              <a:gdLst/>
              <a:ahLst/>
              <a:cxnLst/>
              <a:rect l="l" t="t" r="r" b="b"/>
              <a:pathLst>
                <a:path w="538734" h="812800">
                  <a:moveTo>
                    <a:pt x="37409" y="0"/>
                  </a:moveTo>
                  <a:lnTo>
                    <a:pt x="501325" y="0"/>
                  </a:lnTo>
                  <a:cubicBezTo>
                    <a:pt x="521986" y="0"/>
                    <a:pt x="538734" y="16749"/>
                    <a:pt x="538734" y="37409"/>
                  </a:cubicBezTo>
                  <a:lnTo>
                    <a:pt x="538734" y="775391"/>
                  </a:lnTo>
                  <a:cubicBezTo>
                    <a:pt x="538734" y="796051"/>
                    <a:pt x="521986" y="812800"/>
                    <a:pt x="501325" y="812800"/>
                  </a:cubicBezTo>
                  <a:lnTo>
                    <a:pt x="37409" y="812800"/>
                  </a:lnTo>
                  <a:cubicBezTo>
                    <a:pt x="16749" y="812800"/>
                    <a:pt x="0" y="796051"/>
                    <a:pt x="0" y="775391"/>
                  </a:cubicBezTo>
                  <a:lnTo>
                    <a:pt x="0" y="37409"/>
                  </a:lnTo>
                  <a:cubicBezTo>
                    <a:pt x="0" y="16749"/>
                    <a:pt x="16749" y="0"/>
                    <a:pt x="37409" y="0"/>
                  </a:cubicBezTo>
                  <a:close/>
                </a:path>
              </a:pathLst>
            </a:custGeom>
            <a:solidFill>
              <a:srgbClr val="FFFFFF"/>
            </a:solidFill>
          </p:spPr>
          <p:txBody>
            <a:bodyPr/>
            <a:lstStyle/>
            <a:p>
              <a:endParaRPr lang="en-ID"/>
            </a:p>
          </p:txBody>
        </p:sp>
        <p:sp>
          <p:nvSpPr>
            <p:cNvPr id="22" name="TextBox 22"/>
            <p:cNvSpPr txBox="1"/>
            <p:nvPr/>
          </p:nvSpPr>
          <p:spPr>
            <a:xfrm>
              <a:off x="0" y="-219075"/>
              <a:ext cx="538734" cy="1031875"/>
            </a:xfrm>
            <a:prstGeom prst="rect">
              <a:avLst/>
            </a:prstGeom>
          </p:spPr>
          <p:txBody>
            <a:bodyPr lIns="50594" tIns="50594" rIns="50594" bIns="50594" rtlCol="0" anchor="ctr"/>
            <a:lstStyle/>
            <a:p>
              <a:pPr algn="ctr">
                <a:lnSpc>
                  <a:spcPts val="5299"/>
                </a:lnSpc>
              </a:pPr>
              <a:endParaRPr/>
            </a:p>
          </p:txBody>
        </p:sp>
      </p:grpSp>
      <p:grpSp>
        <p:nvGrpSpPr>
          <p:cNvPr id="23" name="Group 23"/>
          <p:cNvGrpSpPr/>
          <p:nvPr/>
        </p:nvGrpSpPr>
        <p:grpSpPr>
          <a:xfrm>
            <a:off x="10728493" y="6250584"/>
            <a:ext cx="1889240" cy="1308497"/>
            <a:chOff x="0" y="-85433"/>
            <a:chExt cx="327867" cy="227083"/>
          </a:xfrm>
        </p:grpSpPr>
        <p:sp>
          <p:nvSpPr>
            <p:cNvPr id="24" name="Freeform 24"/>
            <p:cNvSpPr/>
            <p:nvPr/>
          </p:nvSpPr>
          <p:spPr>
            <a:xfrm>
              <a:off x="0" y="0"/>
              <a:ext cx="327867" cy="93733"/>
            </a:xfrm>
            <a:custGeom>
              <a:avLst/>
              <a:gdLst/>
              <a:ahLst/>
              <a:cxnLst/>
              <a:rect l="l" t="t" r="r" b="b"/>
              <a:pathLst>
                <a:path w="327867" h="93733">
                  <a:moveTo>
                    <a:pt x="46866" y="0"/>
                  </a:moveTo>
                  <a:lnTo>
                    <a:pt x="281001" y="0"/>
                  </a:lnTo>
                  <a:cubicBezTo>
                    <a:pt x="306884" y="0"/>
                    <a:pt x="327867" y="20983"/>
                    <a:pt x="327867" y="46866"/>
                  </a:cubicBezTo>
                  <a:lnTo>
                    <a:pt x="327867" y="46866"/>
                  </a:lnTo>
                  <a:cubicBezTo>
                    <a:pt x="327867" y="72750"/>
                    <a:pt x="306884" y="93733"/>
                    <a:pt x="281001" y="93733"/>
                  </a:cubicBezTo>
                  <a:lnTo>
                    <a:pt x="46866" y="93733"/>
                  </a:lnTo>
                  <a:cubicBezTo>
                    <a:pt x="20983" y="93733"/>
                    <a:pt x="0" y="72750"/>
                    <a:pt x="0" y="46866"/>
                  </a:cubicBezTo>
                  <a:lnTo>
                    <a:pt x="0" y="46866"/>
                  </a:lnTo>
                  <a:cubicBezTo>
                    <a:pt x="0" y="20983"/>
                    <a:pt x="20983" y="0"/>
                    <a:pt x="46866" y="0"/>
                  </a:cubicBezTo>
                  <a:close/>
                </a:path>
              </a:pathLst>
            </a:custGeom>
            <a:solidFill>
              <a:srgbClr val="1E1E1E"/>
            </a:solidFill>
          </p:spPr>
          <p:txBody>
            <a:bodyPr/>
            <a:lstStyle/>
            <a:p>
              <a:endParaRPr lang="en-ID"/>
            </a:p>
          </p:txBody>
        </p:sp>
        <p:sp>
          <p:nvSpPr>
            <p:cNvPr id="25" name="TextBox 25"/>
            <p:cNvSpPr txBox="1"/>
            <p:nvPr/>
          </p:nvSpPr>
          <p:spPr>
            <a:xfrm>
              <a:off x="0" y="-85433"/>
              <a:ext cx="327867" cy="227083"/>
            </a:xfrm>
            <a:prstGeom prst="rect">
              <a:avLst/>
            </a:prstGeom>
          </p:spPr>
          <p:txBody>
            <a:bodyPr lIns="50594" tIns="50594" rIns="50594" bIns="50594" rtlCol="0" anchor="ctr"/>
            <a:lstStyle/>
            <a:p>
              <a:pPr algn="ctr">
                <a:lnSpc>
                  <a:spcPts val="3180"/>
                </a:lnSpc>
              </a:pPr>
              <a:r>
                <a:rPr lang="en-US" sz="1500" dirty="0" err="1">
                  <a:solidFill>
                    <a:srgbClr val="FFFFFF"/>
                  </a:solidFill>
                  <a:latin typeface="Inter Extra-Light"/>
                  <a:ea typeface="Inter Extra-Light"/>
                  <a:cs typeface="Inter Extra-Light"/>
                  <a:sym typeface="Inter Extra-Light"/>
                </a:rPr>
                <a:t>Mulai</a:t>
              </a:r>
              <a:r>
                <a:rPr lang="en-US" sz="1500" dirty="0">
                  <a:solidFill>
                    <a:srgbClr val="FFFFFF"/>
                  </a:solidFill>
                  <a:latin typeface="Inter Extra-Light"/>
                  <a:ea typeface="Inter Extra-Light"/>
                  <a:cs typeface="Inter Extra-Light"/>
                  <a:sym typeface="Inter Extra-Light"/>
                </a:rPr>
                <a:t> </a:t>
              </a:r>
              <a:r>
                <a:rPr lang="en-US" sz="1500" dirty="0" err="1">
                  <a:solidFill>
                    <a:srgbClr val="FFFFFF"/>
                  </a:solidFill>
                  <a:latin typeface="Inter Extra-Light"/>
                  <a:ea typeface="Inter Extra-Light"/>
                  <a:cs typeface="Inter Extra-Light"/>
                  <a:sym typeface="Inter Extra-Light"/>
                </a:rPr>
                <a:t>Sekarang</a:t>
              </a:r>
              <a:endParaRPr lang="en-US" sz="1500" dirty="0">
                <a:solidFill>
                  <a:srgbClr val="FFFFFF"/>
                </a:solidFill>
                <a:latin typeface="Inter Extra-Light"/>
                <a:ea typeface="Inter Extra-Light"/>
                <a:cs typeface="Inter Extra-Light"/>
                <a:sym typeface="Inter Extra-Light"/>
              </a:endParaRPr>
            </a:p>
          </p:txBody>
        </p:sp>
      </p:grpSp>
      <p:grpSp>
        <p:nvGrpSpPr>
          <p:cNvPr id="26" name="Group 26"/>
          <p:cNvGrpSpPr/>
          <p:nvPr/>
        </p:nvGrpSpPr>
        <p:grpSpPr>
          <a:xfrm>
            <a:off x="13947097" y="6273402"/>
            <a:ext cx="1889240" cy="1308497"/>
            <a:chOff x="0" y="-81473"/>
            <a:chExt cx="327867" cy="227083"/>
          </a:xfrm>
        </p:grpSpPr>
        <p:sp>
          <p:nvSpPr>
            <p:cNvPr id="27" name="Freeform 27"/>
            <p:cNvSpPr/>
            <p:nvPr/>
          </p:nvSpPr>
          <p:spPr>
            <a:xfrm>
              <a:off x="0" y="0"/>
              <a:ext cx="327867" cy="93733"/>
            </a:xfrm>
            <a:custGeom>
              <a:avLst/>
              <a:gdLst/>
              <a:ahLst/>
              <a:cxnLst/>
              <a:rect l="l" t="t" r="r" b="b"/>
              <a:pathLst>
                <a:path w="327867" h="93733">
                  <a:moveTo>
                    <a:pt x="46866" y="0"/>
                  </a:moveTo>
                  <a:lnTo>
                    <a:pt x="281001" y="0"/>
                  </a:lnTo>
                  <a:cubicBezTo>
                    <a:pt x="306884" y="0"/>
                    <a:pt x="327867" y="20983"/>
                    <a:pt x="327867" y="46866"/>
                  </a:cubicBezTo>
                  <a:lnTo>
                    <a:pt x="327867" y="46866"/>
                  </a:lnTo>
                  <a:cubicBezTo>
                    <a:pt x="327867" y="72750"/>
                    <a:pt x="306884" y="93733"/>
                    <a:pt x="281001" y="93733"/>
                  </a:cubicBezTo>
                  <a:lnTo>
                    <a:pt x="46866" y="93733"/>
                  </a:lnTo>
                  <a:cubicBezTo>
                    <a:pt x="20983" y="93733"/>
                    <a:pt x="0" y="72750"/>
                    <a:pt x="0" y="46866"/>
                  </a:cubicBezTo>
                  <a:lnTo>
                    <a:pt x="0" y="46866"/>
                  </a:lnTo>
                  <a:cubicBezTo>
                    <a:pt x="0" y="20983"/>
                    <a:pt x="20983" y="0"/>
                    <a:pt x="46866" y="0"/>
                  </a:cubicBezTo>
                  <a:close/>
                </a:path>
              </a:pathLst>
            </a:custGeom>
            <a:solidFill>
              <a:srgbClr val="1E1E1E"/>
            </a:solidFill>
          </p:spPr>
          <p:txBody>
            <a:bodyPr/>
            <a:lstStyle/>
            <a:p>
              <a:endParaRPr lang="en-ID"/>
            </a:p>
          </p:txBody>
        </p:sp>
        <p:sp>
          <p:nvSpPr>
            <p:cNvPr id="28" name="TextBox 28"/>
            <p:cNvSpPr txBox="1"/>
            <p:nvPr/>
          </p:nvSpPr>
          <p:spPr>
            <a:xfrm>
              <a:off x="0" y="-81473"/>
              <a:ext cx="327867" cy="227083"/>
            </a:xfrm>
            <a:prstGeom prst="rect">
              <a:avLst/>
            </a:prstGeom>
          </p:spPr>
          <p:txBody>
            <a:bodyPr lIns="50594" tIns="50594" rIns="50594" bIns="50594" rtlCol="0" anchor="ctr"/>
            <a:lstStyle/>
            <a:p>
              <a:pPr algn="ctr">
                <a:lnSpc>
                  <a:spcPts val="3180"/>
                </a:lnSpc>
              </a:pPr>
              <a:r>
                <a:rPr lang="en-US" sz="1500" dirty="0" err="1">
                  <a:solidFill>
                    <a:srgbClr val="FFFFFF"/>
                  </a:solidFill>
                  <a:latin typeface="Inter Extra-Light"/>
                  <a:ea typeface="Inter Extra-Light"/>
                  <a:cs typeface="Inter Extra-Light"/>
                  <a:sym typeface="Inter Extra-Light"/>
                </a:rPr>
                <a:t>Mulai</a:t>
              </a:r>
              <a:r>
                <a:rPr lang="en-US" sz="1500" dirty="0">
                  <a:solidFill>
                    <a:srgbClr val="FFFFFF"/>
                  </a:solidFill>
                  <a:latin typeface="Inter Extra-Light"/>
                  <a:ea typeface="Inter Extra-Light"/>
                  <a:cs typeface="Inter Extra-Light"/>
                  <a:sym typeface="Inter Extra-Light"/>
                </a:rPr>
                <a:t> </a:t>
              </a:r>
              <a:r>
                <a:rPr lang="en-US" sz="1500" dirty="0" err="1">
                  <a:solidFill>
                    <a:srgbClr val="FFFFFF"/>
                  </a:solidFill>
                  <a:latin typeface="Inter Extra-Light"/>
                  <a:ea typeface="Inter Extra-Light"/>
                  <a:cs typeface="Inter Extra-Light"/>
                  <a:sym typeface="Inter Extra-Light"/>
                </a:rPr>
                <a:t>Sekarang</a:t>
              </a:r>
              <a:endParaRPr lang="en-US" sz="1500" dirty="0">
                <a:solidFill>
                  <a:srgbClr val="FFFFFF"/>
                </a:solidFill>
                <a:latin typeface="Inter Extra-Light"/>
                <a:ea typeface="Inter Extra-Light"/>
                <a:cs typeface="Inter Extra-Light"/>
                <a:sym typeface="Inter Extra-Light"/>
              </a:endParaRPr>
            </a:p>
          </p:txBody>
        </p:sp>
      </p:grpSp>
      <p:grpSp>
        <p:nvGrpSpPr>
          <p:cNvPr id="29" name="Group 29"/>
          <p:cNvGrpSpPr/>
          <p:nvPr/>
        </p:nvGrpSpPr>
        <p:grpSpPr>
          <a:xfrm>
            <a:off x="7491353" y="6273402"/>
            <a:ext cx="1907777" cy="1308497"/>
            <a:chOff x="-3217" y="-81473"/>
            <a:chExt cx="331084" cy="227083"/>
          </a:xfrm>
        </p:grpSpPr>
        <p:sp>
          <p:nvSpPr>
            <p:cNvPr id="30" name="Freeform 30"/>
            <p:cNvSpPr/>
            <p:nvPr/>
          </p:nvSpPr>
          <p:spPr>
            <a:xfrm>
              <a:off x="0" y="0"/>
              <a:ext cx="327867" cy="93733"/>
            </a:xfrm>
            <a:custGeom>
              <a:avLst/>
              <a:gdLst/>
              <a:ahLst/>
              <a:cxnLst/>
              <a:rect l="l" t="t" r="r" b="b"/>
              <a:pathLst>
                <a:path w="327867" h="93733">
                  <a:moveTo>
                    <a:pt x="46866" y="0"/>
                  </a:moveTo>
                  <a:lnTo>
                    <a:pt x="281001" y="0"/>
                  </a:lnTo>
                  <a:cubicBezTo>
                    <a:pt x="306884" y="0"/>
                    <a:pt x="327867" y="20983"/>
                    <a:pt x="327867" y="46866"/>
                  </a:cubicBezTo>
                  <a:lnTo>
                    <a:pt x="327867" y="46866"/>
                  </a:lnTo>
                  <a:cubicBezTo>
                    <a:pt x="327867" y="72750"/>
                    <a:pt x="306884" y="93733"/>
                    <a:pt x="281001" y="93733"/>
                  </a:cubicBezTo>
                  <a:lnTo>
                    <a:pt x="46866" y="93733"/>
                  </a:lnTo>
                  <a:cubicBezTo>
                    <a:pt x="20983" y="93733"/>
                    <a:pt x="0" y="72750"/>
                    <a:pt x="0" y="46866"/>
                  </a:cubicBezTo>
                  <a:lnTo>
                    <a:pt x="0" y="46866"/>
                  </a:lnTo>
                  <a:cubicBezTo>
                    <a:pt x="0" y="20983"/>
                    <a:pt x="20983" y="0"/>
                    <a:pt x="46866" y="0"/>
                  </a:cubicBezTo>
                  <a:close/>
                </a:path>
              </a:pathLst>
            </a:custGeom>
            <a:solidFill>
              <a:srgbClr val="1E1E1E"/>
            </a:solidFill>
          </p:spPr>
          <p:txBody>
            <a:bodyPr/>
            <a:lstStyle/>
            <a:p>
              <a:endParaRPr lang="en-ID"/>
            </a:p>
          </p:txBody>
        </p:sp>
        <p:sp>
          <p:nvSpPr>
            <p:cNvPr id="31" name="TextBox 31"/>
            <p:cNvSpPr txBox="1"/>
            <p:nvPr/>
          </p:nvSpPr>
          <p:spPr>
            <a:xfrm>
              <a:off x="-3217" y="-81473"/>
              <a:ext cx="327867" cy="227083"/>
            </a:xfrm>
            <a:prstGeom prst="rect">
              <a:avLst/>
            </a:prstGeom>
          </p:spPr>
          <p:txBody>
            <a:bodyPr lIns="50594" tIns="50594" rIns="50594" bIns="50594" rtlCol="0" anchor="ctr"/>
            <a:lstStyle/>
            <a:p>
              <a:pPr algn="ctr">
                <a:lnSpc>
                  <a:spcPts val="3180"/>
                </a:lnSpc>
              </a:pPr>
              <a:r>
                <a:rPr lang="en-US" sz="1500" dirty="0" err="1">
                  <a:solidFill>
                    <a:srgbClr val="FFFFFF"/>
                  </a:solidFill>
                  <a:latin typeface="Inter Extra-Light"/>
                  <a:ea typeface="Inter Extra-Light"/>
                  <a:cs typeface="Inter Extra-Light"/>
                  <a:sym typeface="Inter Extra-Light"/>
                </a:rPr>
                <a:t>Mulai</a:t>
              </a:r>
              <a:r>
                <a:rPr lang="en-US" sz="1500" dirty="0">
                  <a:solidFill>
                    <a:srgbClr val="FFFFFF"/>
                  </a:solidFill>
                  <a:latin typeface="Inter Extra-Light"/>
                  <a:ea typeface="Inter Extra-Light"/>
                  <a:cs typeface="Inter Extra-Light"/>
                  <a:sym typeface="Inter Extra-Light"/>
                </a:rPr>
                <a:t> </a:t>
              </a:r>
              <a:r>
                <a:rPr lang="en-US" sz="1500" dirty="0" err="1">
                  <a:solidFill>
                    <a:srgbClr val="FFFFFF"/>
                  </a:solidFill>
                  <a:latin typeface="Inter Extra-Light"/>
                  <a:ea typeface="Inter Extra-Light"/>
                  <a:cs typeface="Inter Extra-Light"/>
                  <a:sym typeface="Inter Extra-Light"/>
                </a:rPr>
                <a:t>Sekarang</a:t>
              </a:r>
              <a:endParaRPr lang="en-US" sz="1500" dirty="0">
                <a:solidFill>
                  <a:srgbClr val="FFFFFF"/>
                </a:solidFill>
                <a:latin typeface="Inter Extra-Light"/>
                <a:ea typeface="Inter Extra-Light"/>
                <a:cs typeface="Inter Extra-Light"/>
                <a:sym typeface="Inter Extra-Light"/>
              </a:endParaRPr>
            </a:p>
          </p:txBody>
        </p:sp>
      </p:grpSp>
      <p:sp>
        <p:nvSpPr>
          <p:cNvPr id="32" name="AutoShape 32"/>
          <p:cNvSpPr/>
          <p:nvPr/>
        </p:nvSpPr>
        <p:spPr>
          <a:xfrm>
            <a:off x="10607095" y="4743851"/>
            <a:ext cx="2881151" cy="0"/>
          </a:xfrm>
          <a:prstGeom prst="line">
            <a:avLst/>
          </a:prstGeom>
          <a:ln w="19050" cap="flat">
            <a:solidFill>
              <a:srgbClr val="D9D9D9"/>
            </a:solidFill>
            <a:prstDash val="solid"/>
            <a:headEnd type="none" w="sm" len="sm"/>
            <a:tailEnd type="none" w="sm" len="sm"/>
          </a:ln>
        </p:spPr>
        <p:txBody>
          <a:bodyPr/>
          <a:lstStyle/>
          <a:p>
            <a:endParaRPr lang="en-ID"/>
          </a:p>
        </p:txBody>
      </p:sp>
      <p:sp>
        <p:nvSpPr>
          <p:cNvPr id="33" name="AutoShape 33"/>
          <p:cNvSpPr/>
          <p:nvPr/>
        </p:nvSpPr>
        <p:spPr>
          <a:xfrm>
            <a:off x="13825698" y="4743851"/>
            <a:ext cx="2881151" cy="0"/>
          </a:xfrm>
          <a:prstGeom prst="line">
            <a:avLst/>
          </a:prstGeom>
          <a:ln w="19050" cap="flat">
            <a:solidFill>
              <a:srgbClr val="D9D9D9"/>
            </a:solidFill>
            <a:prstDash val="solid"/>
            <a:headEnd type="none" w="sm" len="sm"/>
            <a:tailEnd type="none" w="sm" len="sm"/>
          </a:ln>
        </p:spPr>
        <p:txBody>
          <a:bodyPr/>
          <a:lstStyle/>
          <a:p>
            <a:endParaRPr lang="en-ID"/>
          </a:p>
        </p:txBody>
      </p:sp>
      <p:sp>
        <p:nvSpPr>
          <p:cNvPr id="34" name="AutoShape 34"/>
          <p:cNvSpPr/>
          <p:nvPr/>
        </p:nvSpPr>
        <p:spPr>
          <a:xfrm>
            <a:off x="7388491" y="4743851"/>
            <a:ext cx="2881151" cy="0"/>
          </a:xfrm>
          <a:prstGeom prst="line">
            <a:avLst/>
          </a:prstGeom>
          <a:ln w="19050" cap="flat">
            <a:solidFill>
              <a:srgbClr val="D9D9D9"/>
            </a:solidFill>
            <a:prstDash val="solid"/>
            <a:headEnd type="none" w="sm" len="sm"/>
            <a:tailEnd type="none" w="sm" len="sm"/>
          </a:ln>
        </p:spPr>
        <p:txBody>
          <a:bodyPr/>
          <a:lstStyle/>
          <a:p>
            <a:endParaRPr lang="en-ID"/>
          </a:p>
        </p:txBody>
      </p:sp>
      <p:sp>
        <p:nvSpPr>
          <p:cNvPr id="35" name="TextBox 35"/>
          <p:cNvSpPr txBox="1"/>
          <p:nvPr/>
        </p:nvSpPr>
        <p:spPr>
          <a:xfrm>
            <a:off x="10640281" y="2991975"/>
            <a:ext cx="2814778" cy="303564"/>
          </a:xfrm>
          <a:prstGeom prst="rect">
            <a:avLst/>
          </a:prstGeom>
        </p:spPr>
        <p:txBody>
          <a:bodyPr lIns="0" tIns="0" rIns="0" bIns="0" rtlCol="0" anchor="t">
            <a:spAutoFit/>
          </a:bodyPr>
          <a:lstStyle/>
          <a:p>
            <a:pPr algn="l">
              <a:lnSpc>
                <a:spcPts val="2239"/>
              </a:lnSpc>
            </a:pPr>
            <a:r>
              <a:rPr lang="en-US" sz="2333" b="1">
                <a:solidFill>
                  <a:srgbClr val="1E1E1E"/>
                </a:solidFill>
                <a:latin typeface="Inter Bold"/>
                <a:ea typeface="Inter Bold"/>
                <a:cs typeface="Inter Bold"/>
                <a:sym typeface="Inter Bold"/>
              </a:rPr>
              <a:t>Pengguna/Pembeli</a:t>
            </a:r>
          </a:p>
        </p:txBody>
      </p:sp>
      <p:sp>
        <p:nvSpPr>
          <p:cNvPr id="36" name="TextBox 36"/>
          <p:cNvSpPr txBox="1"/>
          <p:nvPr/>
        </p:nvSpPr>
        <p:spPr>
          <a:xfrm>
            <a:off x="13858885" y="2991975"/>
            <a:ext cx="2814778" cy="299714"/>
          </a:xfrm>
          <a:prstGeom prst="rect">
            <a:avLst/>
          </a:prstGeom>
        </p:spPr>
        <p:txBody>
          <a:bodyPr lIns="0" tIns="0" rIns="0" bIns="0" rtlCol="0" anchor="t">
            <a:spAutoFit/>
          </a:bodyPr>
          <a:lstStyle/>
          <a:p>
            <a:pPr algn="ctr">
              <a:lnSpc>
                <a:spcPts val="2239"/>
              </a:lnSpc>
            </a:pPr>
            <a:r>
              <a:rPr lang="en-US" sz="2333" b="1">
                <a:solidFill>
                  <a:srgbClr val="1E1E1E"/>
                </a:solidFill>
                <a:latin typeface="Inter Bold"/>
                <a:ea typeface="Inter Bold"/>
                <a:cs typeface="Inter Bold"/>
                <a:sym typeface="Inter Bold"/>
              </a:rPr>
              <a:t>Mitra/Penjual</a:t>
            </a:r>
          </a:p>
        </p:txBody>
      </p:sp>
      <p:sp>
        <p:nvSpPr>
          <p:cNvPr id="37" name="TextBox 37"/>
          <p:cNvSpPr txBox="1"/>
          <p:nvPr/>
        </p:nvSpPr>
        <p:spPr>
          <a:xfrm>
            <a:off x="7388491" y="2991975"/>
            <a:ext cx="2959541" cy="334385"/>
          </a:xfrm>
          <a:prstGeom prst="rect">
            <a:avLst/>
          </a:prstGeom>
        </p:spPr>
        <p:txBody>
          <a:bodyPr lIns="0" tIns="0" rIns="0" bIns="0" rtlCol="0" anchor="t">
            <a:spAutoFit/>
          </a:bodyPr>
          <a:lstStyle/>
          <a:p>
            <a:pPr algn="l">
              <a:lnSpc>
                <a:spcPts val="2431"/>
              </a:lnSpc>
            </a:pPr>
            <a:r>
              <a:rPr lang="en-US" sz="2533" b="1">
                <a:solidFill>
                  <a:srgbClr val="1E1E1E"/>
                </a:solidFill>
                <a:latin typeface="Inter Bold"/>
                <a:ea typeface="Inter Bold"/>
                <a:cs typeface="Inter Bold"/>
                <a:sym typeface="Inter Bold"/>
              </a:rPr>
              <a:t>Pengunjung Publik</a:t>
            </a:r>
          </a:p>
        </p:txBody>
      </p:sp>
      <p:sp>
        <p:nvSpPr>
          <p:cNvPr id="38" name="TextBox 38"/>
          <p:cNvSpPr txBox="1"/>
          <p:nvPr/>
        </p:nvSpPr>
        <p:spPr>
          <a:xfrm>
            <a:off x="10640281" y="4185836"/>
            <a:ext cx="2814778" cy="472290"/>
          </a:xfrm>
          <a:prstGeom prst="rect">
            <a:avLst/>
          </a:prstGeom>
        </p:spPr>
        <p:txBody>
          <a:bodyPr lIns="0" tIns="0" rIns="0" bIns="0" rtlCol="0" anchor="t">
            <a:spAutoFit/>
          </a:bodyPr>
          <a:lstStyle/>
          <a:p>
            <a:pPr algn="l">
              <a:lnSpc>
                <a:spcPts val="3475"/>
              </a:lnSpc>
            </a:pPr>
            <a:r>
              <a:rPr lang="en-US" sz="3620" b="1">
                <a:solidFill>
                  <a:srgbClr val="1E1E1E"/>
                </a:solidFill>
                <a:latin typeface="Inter Semi-Bold"/>
                <a:ea typeface="Inter Semi-Bold"/>
                <a:cs typeface="Inter Semi-Bold"/>
                <a:sym typeface="Inter Semi-Bold"/>
              </a:rPr>
              <a:t>Fitur Utama</a:t>
            </a:r>
          </a:p>
        </p:txBody>
      </p:sp>
      <p:sp>
        <p:nvSpPr>
          <p:cNvPr id="39" name="TextBox 39"/>
          <p:cNvSpPr txBox="1"/>
          <p:nvPr/>
        </p:nvSpPr>
        <p:spPr>
          <a:xfrm>
            <a:off x="7421678" y="4185836"/>
            <a:ext cx="2814778" cy="472290"/>
          </a:xfrm>
          <a:prstGeom prst="rect">
            <a:avLst/>
          </a:prstGeom>
        </p:spPr>
        <p:txBody>
          <a:bodyPr lIns="0" tIns="0" rIns="0" bIns="0" rtlCol="0" anchor="t">
            <a:spAutoFit/>
          </a:bodyPr>
          <a:lstStyle/>
          <a:p>
            <a:pPr algn="l">
              <a:lnSpc>
                <a:spcPts val="3475"/>
              </a:lnSpc>
            </a:pPr>
            <a:r>
              <a:rPr lang="en-US" sz="3620" b="1">
                <a:solidFill>
                  <a:srgbClr val="1E1E1E"/>
                </a:solidFill>
                <a:latin typeface="Inter Semi-Bold"/>
                <a:ea typeface="Inter Semi-Bold"/>
                <a:cs typeface="Inter Semi-Bold"/>
                <a:sym typeface="Inter Semi-Bold"/>
              </a:rPr>
              <a:t>Fitur Utama</a:t>
            </a:r>
          </a:p>
        </p:txBody>
      </p:sp>
      <p:sp>
        <p:nvSpPr>
          <p:cNvPr id="40" name="TextBox 40"/>
          <p:cNvSpPr txBox="1"/>
          <p:nvPr/>
        </p:nvSpPr>
        <p:spPr>
          <a:xfrm>
            <a:off x="10640281" y="3488090"/>
            <a:ext cx="3073841" cy="591693"/>
          </a:xfrm>
          <a:prstGeom prst="rect">
            <a:avLst/>
          </a:prstGeom>
        </p:spPr>
        <p:txBody>
          <a:bodyPr lIns="0" tIns="0" rIns="0" bIns="0" rtlCol="0" anchor="t">
            <a:spAutoFit/>
          </a:bodyPr>
          <a:lstStyle/>
          <a:p>
            <a:pPr algn="l">
              <a:lnSpc>
                <a:spcPts val="1535"/>
              </a:lnSpc>
            </a:pPr>
            <a:r>
              <a:rPr lang="en-US" sz="1599">
                <a:solidFill>
                  <a:srgbClr val="737373"/>
                </a:solidFill>
                <a:latin typeface="Inter Light"/>
                <a:ea typeface="Inter Light"/>
                <a:cs typeface="Inter Light"/>
                <a:sym typeface="Inter Light"/>
              </a:rPr>
              <a:t>Memberikan pengalaman memesan yang personal, mudah, dan interaktif..</a:t>
            </a:r>
          </a:p>
        </p:txBody>
      </p:sp>
      <p:sp>
        <p:nvSpPr>
          <p:cNvPr id="41" name="TextBox 41"/>
          <p:cNvSpPr txBox="1"/>
          <p:nvPr/>
        </p:nvSpPr>
        <p:spPr>
          <a:xfrm>
            <a:off x="13858885" y="3488090"/>
            <a:ext cx="2814778" cy="379095"/>
          </a:xfrm>
          <a:prstGeom prst="rect">
            <a:avLst/>
          </a:prstGeom>
        </p:spPr>
        <p:txBody>
          <a:bodyPr lIns="0" tIns="0" rIns="0" bIns="0" rtlCol="0" anchor="t">
            <a:spAutoFit/>
          </a:bodyPr>
          <a:lstStyle/>
          <a:p>
            <a:pPr algn="l">
              <a:lnSpc>
                <a:spcPts val="1439"/>
              </a:lnSpc>
            </a:pPr>
            <a:r>
              <a:rPr lang="en-US" sz="1500">
                <a:solidFill>
                  <a:srgbClr val="737373"/>
                </a:solidFill>
                <a:latin typeface="Inter Light"/>
                <a:ea typeface="Inter Light"/>
                <a:cs typeface="Inter Light"/>
                <a:sym typeface="Inter Light"/>
              </a:rPr>
              <a:t>Memberikan alat yang efisien untuk mengelola bisnis.</a:t>
            </a:r>
          </a:p>
        </p:txBody>
      </p:sp>
      <p:sp>
        <p:nvSpPr>
          <p:cNvPr id="42" name="TextBox 42"/>
          <p:cNvSpPr txBox="1"/>
          <p:nvPr/>
        </p:nvSpPr>
        <p:spPr>
          <a:xfrm>
            <a:off x="7421678" y="3417224"/>
            <a:ext cx="2814778" cy="782193"/>
          </a:xfrm>
          <a:prstGeom prst="rect">
            <a:avLst/>
          </a:prstGeom>
        </p:spPr>
        <p:txBody>
          <a:bodyPr lIns="0" tIns="0" rIns="0" bIns="0" rtlCol="0" anchor="t">
            <a:spAutoFit/>
          </a:bodyPr>
          <a:lstStyle/>
          <a:p>
            <a:pPr algn="l">
              <a:lnSpc>
                <a:spcPts val="1535"/>
              </a:lnSpc>
            </a:pPr>
            <a:r>
              <a:rPr lang="en-US" sz="1599">
                <a:solidFill>
                  <a:srgbClr val="737373"/>
                </a:solidFill>
                <a:latin typeface="Inter Light"/>
                <a:ea typeface="Inter Light"/>
                <a:cs typeface="Inter Light"/>
                <a:sym typeface="Inter Light"/>
              </a:rPr>
              <a:t>Menarik minat dan memberikan informasi yang cukup agar pengunjung mau mendaftar.</a:t>
            </a:r>
          </a:p>
        </p:txBody>
      </p:sp>
      <p:sp>
        <p:nvSpPr>
          <p:cNvPr id="43" name="Freeform 43"/>
          <p:cNvSpPr/>
          <p:nvPr/>
        </p:nvSpPr>
        <p:spPr>
          <a:xfrm>
            <a:off x="10728493" y="4945884"/>
            <a:ext cx="229898" cy="229898"/>
          </a:xfrm>
          <a:custGeom>
            <a:avLst/>
            <a:gdLst/>
            <a:ahLst/>
            <a:cxnLst/>
            <a:rect l="l" t="t" r="r" b="b"/>
            <a:pathLst>
              <a:path w="229898" h="229898">
                <a:moveTo>
                  <a:pt x="0" y="0"/>
                </a:moveTo>
                <a:lnTo>
                  <a:pt x="229899" y="0"/>
                </a:lnTo>
                <a:lnTo>
                  <a:pt x="229899"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44" name="Freeform 44"/>
          <p:cNvSpPr/>
          <p:nvPr/>
        </p:nvSpPr>
        <p:spPr>
          <a:xfrm>
            <a:off x="13947097" y="4945884"/>
            <a:ext cx="229898" cy="229898"/>
          </a:xfrm>
          <a:custGeom>
            <a:avLst/>
            <a:gdLst/>
            <a:ahLst/>
            <a:cxnLst/>
            <a:rect l="l" t="t" r="r" b="b"/>
            <a:pathLst>
              <a:path w="229898" h="229898">
                <a:moveTo>
                  <a:pt x="0" y="0"/>
                </a:moveTo>
                <a:lnTo>
                  <a:pt x="229898" y="0"/>
                </a:lnTo>
                <a:lnTo>
                  <a:pt x="229898"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45" name="Freeform 45"/>
          <p:cNvSpPr/>
          <p:nvPr/>
        </p:nvSpPr>
        <p:spPr>
          <a:xfrm>
            <a:off x="7509890" y="4945884"/>
            <a:ext cx="229898" cy="229898"/>
          </a:xfrm>
          <a:custGeom>
            <a:avLst/>
            <a:gdLst/>
            <a:ahLst/>
            <a:cxnLst/>
            <a:rect l="l" t="t" r="r" b="b"/>
            <a:pathLst>
              <a:path w="229898" h="229898">
                <a:moveTo>
                  <a:pt x="0" y="0"/>
                </a:moveTo>
                <a:lnTo>
                  <a:pt x="229898" y="0"/>
                </a:lnTo>
                <a:lnTo>
                  <a:pt x="229898"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46" name="TextBox 46"/>
          <p:cNvSpPr txBox="1"/>
          <p:nvPr/>
        </p:nvSpPr>
        <p:spPr>
          <a:xfrm>
            <a:off x="11038164" y="4972110"/>
            <a:ext cx="2282191"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Dasbor Personal</a:t>
            </a:r>
          </a:p>
        </p:txBody>
      </p:sp>
      <p:sp>
        <p:nvSpPr>
          <p:cNvPr id="47" name="TextBox 47"/>
          <p:cNvSpPr txBox="1"/>
          <p:nvPr/>
        </p:nvSpPr>
        <p:spPr>
          <a:xfrm>
            <a:off x="14256767" y="4972110"/>
            <a:ext cx="2629337"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Manajemen Produk (CRUD)</a:t>
            </a:r>
          </a:p>
        </p:txBody>
      </p:sp>
      <p:sp>
        <p:nvSpPr>
          <p:cNvPr id="48" name="TextBox 48"/>
          <p:cNvSpPr txBox="1"/>
          <p:nvPr/>
        </p:nvSpPr>
        <p:spPr>
          <a:xfrm>
            <a:off x="7819560" y="4972110"/>
            <a:ext cx="2599758"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Halaman Beranda (Publik)</a:t>
            </a:r>
          </a:p>
        </p:txBody>
      </p:sp>
      <p:sp>
        <p:nvSpPr>
          <p:cNvPr id="49" name="Freeform 49"/>
          <p:cNvSpPr/>
          <p:nvPr/>
        </p:nvSpPr>
        <p:spPr>
          <a:xfrm>
            <a:off x="10728493" y="5259269"/>
            <a:ext cx="229898" cy="229898"/>
          </a:xfrm>
          <a:custGeom>
            <a:avLst/>
            <a:gdLst/>
            <a:ahLst/>
            <a:cxnLst/>
            <a:rect l="l" t="t" r="r" b="b"/>
            <a:pathLst>
              <a:path w="229898" h="229898">
                <a:moveTo>
                  <a:pt x="0" y="0"/>
                </a:moveTo>
                <a:lnTo>
                  <a:pt x="229899" y="0"/>
                </a:lnTo>
                <a:lnTo>
                  <a:pt x="229899"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50" name="Freeform 50"/>
          <p:cNvSpPr/>
          <p:nvPr/>
        </p:nvSpPr>
        <p:spPr>
          <a:xfrm>
            <a:off x="13947097" y="5259269"/>
            <a:ext cx="229898" cy="229898"/>
          </a:xfrm>
          <a:custGeom>
            <a:avLst/>
            <a:gdLst/>
            <a:ahLst/>
            <a:cxnLst/>
            <a:rect l="l" t="t" r="r" b="b"/>
            <a:pathLst>
              <a:path w="229898" h="229898">
                <a:moveTo>
                  <a:pt x="0" y="0"/>
                </a:moveTo>
                <a:lnTo>
                  <a:pt x="229898" y="0"/>
                </a:lnTo>
                <a:lnTo>
                  <a:pt x="229898"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51" name="Freeform 51"/>
          <p:cNvSpPr/>
          <p:nvPr/>
        </p:nvSpPr>
        <p:spPr>
          <a:xfrm>
            <a:off x="7509890" y="5259269"/>
            <a:ext cx="229898" cy="229898"/>
          </a:xfrm>
          <a:custGeom>
            <a:avLst/>
            <a:gdLst/>
            <a:ahLst/>
            <a:cxnLst/>
            <a:rect l="l" t="t" r="r" b="b"/>
            <a:pathLst>
              <a:path w="229898" h="229898">
                <a:moveTo>
                  <a:pt x="0" y="0"/>
                </a:moveTo>
                <a:lnTo>
                  <a:pt x="229898" y="0"/>
                </a:lnTo>
                <a:lnTo>
                  <a:pt x="229898"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52" name="TextBox 52"/>
          <p:cNvSpPr txBox="1"/>
          <p:nvPr/>
        </p:nvSpPr>
        <p:spPr>
          <a:xfrm>
            <a:off x="11038164" y="5285495"/>
            <a:ext cx="2675958"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Katalog &amp; Pencarian Produk</a:t>
            </a:r>
          </a:p>
        </p:txBody>
      </p:sp>
      <p:sp>
        <p:nvSpPr>
          <p:cNvPr id="53" name="TextBox 53"/>
          <p:cNvSpPr txBox="1"/>
          <p:nvPr/>
        </p:nvSpPr>
        <p:spPr>
          <a:xfrm>
            <a:off x="14256767" y="5285495"/>
            <a:ext cx="2282191"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Daftar Pesanan Masuk</a:t>
            </a:r>
          </a:p>
        </p:txBody>
      </p:sp>
      <p:sp>
        <p:nvSpPr>
          <p:cNvPr id="54" name="TextBox 54"/>
          <p:cNvSpPr txBox="1"/>
          <p:nvPr/>
        </p:nvSpPr>
        <p:spPr>
          <a:xfrm>
            <a:off x="7819560" y="5285495"/>
            <a:ext cx="2528472"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Form Login &amp; Pendaftaran</a:t>
            </a:r>
          </a:p>
        </p:txBody>
      </p:sp>
      <p:sp>
        <p:nvSpPr>
          <p:cNvPr id="55" name="Freeform 55"/>
          <p:cNvSpPr/>
          <p:nvPr/>
        </p:nvSpPr>
        <p:spPr>
          <a:xfrm>
            <a:off x="10728493" y="5580007"/>
            <a:ext cx="229898" cy="229898"/>
          </a:xfrm>
          <a:custGeom>
            <a:avLst/>
            <a:gdLst/>
            <a:ahLst/>
            <a:cxnLst/>
            <a:rect l="l" t="t" r="r" b="b"/>
            <a:pathLst>
              <a:path w="229898" h="229898">
                <a:moveTo>
                  <a:pt x="0" y="0"/>
                </a:moveTo>
                <a:lnTo>
                  <a:pt x="229899" y="0"/>
                </a:lnTo>
                <a:lnTo>
                  <a:pt x="229899"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56" name="Freeform 56"/>
          <p:cNvSpPr/>
          <p:nvPr/>
        </p:nvSpPr>
        <p:spPr>
          <a:xfrm>
            <a:off x="13947097" y="5572654"/>
            <a:ext cx="229898" cy="229898"/>
          </a:xfrm>
          <a:custGeom>
            <a:avLst/>
            <a:gdLst/>
            <a:ahLst/>
            <a:cxnLst/>
            <a:rect l="l" t="t" r="r" b="b"/>
            <a:pathLst>
              <a:path w="229898" h="229898">
                <a:moveTo>
                  <a:pt x="0" y="0"/>
                </a:moveTo>
                <a:lnTo>
                  <a:pt x="229898" y="0"/>
                </a:lnTo>
                <a:lnTo>
                  <a:pt x="229898"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57" name="Freeform 57"/>
          <p:cNvSpPr/>
          <p:nvPr/>
        </p:nvSpPr>
        <p:spPr>
          <a:xfrm>
            <a:off x="7509890" y="5572654"/>
            <a:ext cx="229898" cy="229898"/>
          </a:xfrm>
          <a:custGeom>
            <a:avLst/>
            <a:gdLst/>
            <a:ahLst/>
            <a:cxnLst/>
            <a:rect l="l" t="t" r="r" b="b"/>
            <a:pathLst>
              <a:path w="229898" h="229898">
                <a:moveTo>
                  <a:pt x="0" y="0"/>
                </a:moveTo>
                <a:lnTo>
                  <a:pt x="229898" y="0"/>
                </a:lnTo>
                <a:lnTo>
                  <a:pt x="229898"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58" name="TextBox 58"/>
          <p:cNvSpPr txBox="1"/>
          <p:nvPr/>
        </p:nvSpPr>
        <p:spPr>
          <a:xfrm>
            <a:off x="11038164" y="5606233"/>
            <a:ext cx="2282191"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Keranjang Belanja</a:t>
            </a:r>
          </a:p>
        </p:txBody>
      </p:sp>
      <p:sp>
        <p:nvSpPr>
          <p:cNvPr id="59" name="TextBox 59"/>
          <p:cNvSpPr txBox="1"/>
          <p:nvPr/>
        </p:nvSpPr>
        <p:spPr>
          <a:xfrm>
            <a:off x="14256767" y="5598880"/>
            <a:ext cx="2282191"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Pengaturan Toko</a:t>
            </a:r>
          </a:p>
        </p:txBody>
      </p:sp>
      <p:sp>
        <p:nvSpPr>
          <p:cNvPr id="60" name="TextBox 60"/>
          <p:cNvSpPr txBox="1"/>
          <p:nvPr/>
        </p:nvSpPr>
        <p:spPr>
          <a:xfrm>
            <a:off x="7819560" y="5598880"/>
            <a:ext cx="2282191"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Tentang Kami</a:t>
            </a:r>
          </a:p>
        </p:txBody>
      </p:sp>
      <p:sp>
        <p:nvSpPr>
          <p:cNvPr id="61" name="Freeform 61"/>
          <p:cNvSpPr/>
          <p:nvPr/>
        </p:nvSpPr>
        <p:spPr>
          <a:xfrm>
            <a:off x="10728493" y="5893392"/>
            <a:ext cx="229898" cy="229898"/>
          </a:xfrm>
          <a:custGeom>
            <a:avLst/>
            <a:gdLst/>
            <a:ahLst/>
            <a:cxnLst/>
            <a:rect l="l" t="t" r="r" b="b"/>
            <a:pathLst>
              <a:path w="229898" h="229898">
                <a:moveTo>
                  <a:pt x="0" y="0"/>
                </a:moveTo>
                <a:lnTo>
                  <a:pt x="229899" y="0"/>
                </a:lnTo>
                <a:lnTo>
                  <a:pt x="229899"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62" name="Freeform 62"/>
          <p:cNvSpPr/>
          <p:nvPr/>
        </p:nvSpPr>
        <p:spPr>
          <a:xfrm>
            <a:off x="13947097" y="5886039"/>
            <a:ext cx="229898" cy="229898"/>
          </a:xfrm>
          <a:custGeom>
            <a:avLst/>
            <a:gdLst/>
            <a:ahLst/>
            <a:cxnLst/>
            <a:rect l="l" t="t" r="r" b="b"/>
            <a:pathLst>
              <a:path w="229898" h="229898">
                <a:moveTo>
                  <a:pt x="0" y="0"/>
                </a:moveTo>
                <a:lnTo>
                  <a:pt x="229898" y="0"/>
                </a:lnTo>
                <a:lnTo>
                  <a:pt x="229898" y="229899"/>
                </a:lnTo>
                <a:lnTo>
                  <a:pt x="0" y="2298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63" name="TextBox 63"/>
          <p:cNvSpPr txBox="1"/>
          <p:nvPr/>
        </p:nvSpPr>
        <p:spPr>
          <a:xfrm>
            <a:off x="11038164" y="5919618"/>
            <a:ext cx="2282191"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Banyak kode promo</a:t>
            </a:r>
          </a:p>
        </p:txBody>
      </p:sp>
      <p:sp>
        <p:nvSpPr>
          <p:cNvPr id="64" name="TextBox 64"/>
          <p:cNvSpPr txBox="1"/>
          <p:nvPr/>
        </p:nvSpPr>
        <p:spPr>
          <a:xfrm>
            <a:off x="14256767" y="5912266"/>
            <a:ext cx="2282191" cy="392738"/>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Otorisasi Kepemilikan Produk</a:t>
            </a:r>
          </a:p>
        </p:txBody>
      </p:sp>
      <p:sp>
        <p:nvSpPr>
          <p:cNvPr id="65" name="Freeform 65"/>
          <p:cNvSpPr/>
          <p:nvPr/>
        </p:nvSpPr>
        <p:spPr>
          <a:xfrm>
            <a:off x="13947097" y="6297827"/>
            <a:ext cx="229898" cy="229898"/>
          </a:xfrm>
          <a:custGeom>
            <a:avLst/>
            <a:gdLst/>
            <a:ahLst/>
            <a:cxnLst/>
            <a:rect l="l" t="t" r="r" b="b"/>
            <a:pathLst>
              <a:path w="229898" h="229898">
                <a:moveTo>
                  <a:pt x="0" y="0"/>
                </a:moveTo>
                <a:lnTo>
                  <a:pt x="229898" y="0"/>
                </a:lnTo>
                <a:lnTo>
                  <a:pt x="229898"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66" name="TextBox 66"/>
          <p:cNvSpPr txBox="1"/>
          <p:nvPr/>
        </p:nvSpPr>
        <p:spPr>
          <a:xfrm>
            <a:off x="14256767" y="6324053"/>
            <a:ext cx="2282191"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Commercial Use</a:t>
            </a:r>
          </a:p>
        </p:txBody>
      </p:sp>
      <p:sp>
        <p:nvSpPr>
          <p:cNvPr id="67" name="Freeform 67"/>
          <p:cNvSpPr/>
          <p:nvPr/>
        </p:nvSpPr>
        <p:spPr>
          <a:xfrm>
            <a:off x="7513132" y="5917331"/>
            <a:ext cx="229898" cy="229898"/>
          </a:xfrm>
          <a:custGeom>
            <a:avLst/>
            <a:gdLst/>
            <a:ahLst/>
            <a:cxnLst/>
            <a:rect l="l" t="t" r="r" b="b"/>
            <a:pathLst>
              <a:path w="229898" h="229898">
                <a:moveTo>
                  <a:pt x="0" y="0"/>
                </a:moveTo>
                <a:lnTo>
                  <a:pt x="229898" y="0"/>
                </a:lnTo>
                <a:lnTo>
                  <a:pt x="229898" y="229899"/>
                </a:lnTo>
                <a:lnTo>
                  <a:pt x="0" y="2298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68" name="TextBox 68"/>
          <p:cNvSpPr txBox="1"/>
          <p:nvPr/>
        </p:nvSpPr>
        <p:spPr>
          <a:xfrm>
            <a:off x="7822802" y="5943558"/>
            <a:ext cx="2446840" cy="206021"/>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Halaman Detail Kemitraan</a:t>
            </a:r>
          </a:p>
        </p:txBody>
      </p:sp>
      <p:sp>
        <p:nvSpPr>
          <p:cNvPr id="69" name="Freeform 69"/>
          <p:cNvSpPr/>
          <p:nvPr/>
        </p:nvSpPr>
        <p:spPr>
          <a:xfrm>
            <a:off x="7513132" y="6230717"/>
            <a:ext cx="229898" cy="229898"/>
          </a:xfrm>
          <a:custGeom>
            <a:avLst/>
            <a:gdLst/>
            <a:ahLst/>
            <a:cxnLst/>
            <a:rect l="l" t="t" r="r" b="b"/>
            <a:pathLst>
              <a:path w="229898" h="229898">
                <a:moveTo>
                  <a:pt x="0" y="0"/>
                </a:moveTo>
                <a:lnTo>
                  <a:pt x="229898" y="0"/>
                </a:lnTo>
                <a:lnTo>
                  <a:pt x="229898" y="229898"/>
                </a:lnTo>
                <a:lnTo>
                  <a:pt x="0" y="2298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70" name="TextBox 70"/>
          <p:cNvSpPr txBox="1"/>
          <p:nvPr/>
        </p:nvSpPr>
        <p:spPr>
          <a:xfrm>
            <a:off x="7822802" y="6256943"/>
            <a:ext cx="2672716" cy="392738"/>
          </a:xfrm>
          <a:prstGeom prst="rect">
            <a:avLst/>
          </a:prstGeom>
        </p:spPr>
        <p:txBody>
          <a:bodyPr lIns="0" tIns="0" rIns="0" bIns="0" rtlCol="0" anchor="t">
            <a:spAutoFit/>
          </a:bodyPr>
          <a:lstStyle/>
          <a:p>
            <a:pPr algn="l">
              <a:lnSpc>
                <a:spcPts val="1507"/>
              </a:lnSpc>
            </a:pPr>
            <a:r>
              <a:rPr lang="en-US" sz="1570">
                <a:solidFill>
                  <a:srgbClr val="1E1E1E"/>
                </a:solidFill>
                <a:latin typeface="Inter"/>
                <a:ea typeface="Inter"/>
                <a:cs typeface="Inter"/>
                <a:sym typeface="Inter"/>
              </a:rPr>
              <a:t>Penjelajahan Katalog Produk</a:t>
            </a:r>
          </a:p>
        </p:txBody>
      </p:sp>
      <p:sp>
        <p:nvSpPr>
          <p:cNvPr id="71" name="TextBox 71"/>
          <p:cNvSpPr txBox="1"/>
          <p:nvPr/>
        </p:nvSpPr>
        <p:spPr>
          <a:xfrm>
            <a:off x="13947097" y="4185836"/>
            <a:ext cx="2814778" cy="472290"/>
          </a:xfrm>
          <a:prstGeom prst="rect">
            <a:avLst/>
          </a:prstGeom>
        </p:spPr>
        <p:txBody>
          <a:bodyPr lIns="0" tIns="0" rIns="0" bIns="0" rtlCol="0" anchor="t">
            <a:spAutoFit/>
          </a:bodyPr>
          <a:lstStyle/>
          <a:p>
            <a:pPr algn="l">
              <a:lnSpc>
                <a:spcPts val="3475"/>
              </a:lnSpc>
            </a:pPr>
            <a:r>
              <a:rPr lang="en-US" sz="3620" b="1">
                <a:solidFill>
                  <a:srgbClr val="1E1E1E"/>
                </a:solidFill>
                <a:latin typeface="Inter Semi-Bold"/>
                <a:ea typeface="Inter Semi-Bold"/>
                <a:cs typeface="Inter Semi-Bold"/>
                <a:sym typeface="Inter Semi-Bold"/>
              </a:rPr>
              <a:t>Fitur Utama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extBox 2"/>
          <p:cNvSpPr txBox="1"/>
          <p:nvPr/>
        </p:nvSpPr>
        <p:spPr>
          <a:xfrm>
            <a:off x="0" y="5396936"/>
            <a:ext cx="8657107" cy="9563733"/>
          </a:xfrm>
          <a:prstGeom prst="rect">
            <a:avLst/>
          </a:prstGeom>
        </p:spPr>
        <p:txBody>
          <a:bodyPr lIns="0" tIns="0" rIns="0" bIns="0" rtlCol="0" anchor="t">
            <a:spAutoFit/>
          </a:bodyPr>
          <a:lstStyle/>
          <a:p>
            <a:pPr marL="0" lvl="0" indent="0" algn="l">
              <a:lnSpc>
                <a:spcPts val="18520"/>
              </a:lnSpc>
              <a:spcBef>
                <a:spcPct val="0"/>
              </a:spcBef>
            </a:pPr>
            <a:r>
              <a:rPr lang="en-US" sz="20131">
                <a:solidFill>
                  <a:srgbClr val="0C2535">
                    <a:alpha val="6667"/>
                  </a:srgbClr>
                </a:solidFill>
                <a:latin typeface="Neue Machina"/>
                <a:ea typeface="Neue Machina"/>
                <a:cs typeface="Neue Machina"/>
                <a:sym typeface="Neue Machina"/>
              </a:rPr>
              <a:t>technologieswe used</a:t>
            </a:r>
          </a:p>
        </p:txBody>
      </p:sp>
      <p:sp>
        <p:nvSpPr>
          <p:cNvPr id="3" name="Freeform 3"/>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2">
              <a:extLst>
                <a:ext uri="{96DAC541-7B7A-43D3-8B79-37D633B846F1}">
                  <asvg:svgBlip xmlns:asvg="http://schemas.microsoft.com/office/drawing/2016/SVG/main" r:embed="rId3"/>
                </a:ext>
              </a:extLst>
            </a:blip>
            <a:stretch>
              <a:fillRect l="-5929" t="-479913" r="-5415" b="-448885"/>
            </a:stretch>
          </a:blipFill>
          <a:ln w="38100" cap="rnd">
            <a:solidFill>
              <a:srgbClr val="27748C"/>
            </a:solidFill>
            <a:prstDash val="solid"/>
            <a:round/>
          </a:ln>
        </p:spPr>
        <p:txBody>
          <a:bodyPr/>
          <a:lstStyle/>
          <a:p>
            <a:endParaRPr lang="en-ID"/>
          </a:p>
        </p:txBody>
      </p:sp>
      <p:sp>
        <p:nvSpPr>
          <p:cNvPr id="4" name="Freeform 4"/>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6" name="Freeform 6"/>
          <p:cNvSpPr/>
          <p:nvPr/>
        </p:nvSpPr>
        <p:spPr>
          <a:xfrm>
            <a:off x="1973222" y="8806708"/>
            <a:ext cx="13038178"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6">
              <a:extLst>
                <a:ext uri="{96DAC541-7B7A-43D3-8B79-37D633B846F1}">
                  <asvg:svgBlip xmlns:asvg="http://schemas.microsoft.com/office/drawing/2016/SVG/main" r:embed="rId7"/>
                </a:ext>
              </a:extLst>
            </a:blip>
            <a:stretch>
              <a:fillRect l="-33104" t="-449889" r="-47702" b="-850106"/>
            </a:stretch>
          </a:blipFill>
        </p:spPr>
        <p:txBody>
          <a:bodyPr/>
          <a:lstStyle/>
          <a:p>
            <a:endParaRPr lang="en-ID"/>
          </a:p>
        </p:txBody>
      </p:sp>
      <p:sp>
        <p:nvSpPr>
          <p:cNvPr id="7" name="Freeform 7"/>
          <p:cNvSpPr/>
          <p:nvPr/>
        </p:nvSpPr>
        <p:spPr>
          <a:xfrm rot="2591715">
            <a:off x="12239553" y="-2859597"/>
            <a:ext cx="6953153" cy="7252311"/>
          </a:xfrm>
          <a:custGeom>
            <a:avLst/>
            <a:gdLst/>
            <a:ahLst/>
            <a:cxnLst/>
            <a:rect l="l" t="t" r="r" b="b"/>
            <a:pathLst>
              <a:path w="6953153" h="7252311">
                <a:moveTo>
                  <a:pt x="0" y="0"/>
                </a:moveTo>
                <a:lnTo>
                  <a:pt x="6953153" y="0"/>
                </a:lnTo>
                <a:lnTo>
                  <a:pt x="6953153" y="7252311"/>
                </a:lnTo>
                <a:lnTo>
                  <a:pt x="0" y="7252311"/>
                </a:lnTo>
                <a:lnTo>
                  <a:pt x="0" y="0"/>
                </a:lnTo>
                <a:close/>
              </a:path>
            </a:pathLst>
          </a:custGeom>
          <a:blipFill>
            <a:blip r:embed="rId8">
              <a:alphaModFix amt="5000"/>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D"/>
          </a:p>
        </p:txBody>
      </p:sp>
      <p:sp>
        <p:nvSpPr>
          <p:cNvPr id="8" name="AutoShape 8"/>
          <p:cNvSpPr/>
          <p:nvPr/>
        </p:nvSpPr>
        <p:spPr>
          <a:xfrm flipH="1">
            <a:off x="12106109" y="1028700"/>
            <a:ext cx="0" cy="3402300"/>
          </a:xfrm>
          <a:prstGeom prst="line">
            <a:avLst/>
          </a:prstGeom>
          <a:ln w="38100" cap="flat">
            <a:solidFill>
              <a:srgbClr val="000000"/>
            </a:solidFill>
            <a:prstDash val="lgDash"/>
            <a:headEnd type="none" w="sm" len="sm"/>
            <a:tailEnd type="none" w="sm" len="sm"/>
          </a:ln>
        </p:spPr>
        <p:txBody>
          <a:bodyPr/>
          <a:lstStyle/>
          <a:p>
            <a:endParaRPr lang="en-ID"/>
          </a:p>
        </p:txBody>
      </p:sp>
      <p:sp>
        <p:nvSpPr>
          <p:cNvPr id="9" name="AutoShape 9"/>
          <p:cNvSpPr/>
          <p:nvPr/>
        </p:nvSpPr>
        <p:spPr>
          <a:xfrm>
            <a:off x="8148119" y="4431000"/>
            <a:ext cx="8737985" cy="0"/>
          </a:xfrm>
          <a:prstGeom prst="line">
            <a:avLst/>
          </a:prstGeom>
          <a:ln w="38100" cap="flat">
            <a:solidFill>
              <a:srgbClr val="000000"/>
            </a:solidFill>
            <a:prstDash val="lgDash"/>
            <a:headEnd type="none" w="sm" len="sm"/>
            <a:tailEnd type="none" w="sm" len="sm"/>
          </a:ln>
        </p:spPr>
        <p:txBody>
          <a:bodyPr/>
          <a:lstStyle/>
          <a:p>
            <a:endParaRPr lang="en-ID"/>
          </a:p>
        </p:txBody>
      </p:sp>
      <p:sp>
        <p:nvSpPr>
          <p:cNvPr id="10" name="Freeform 10"/>
          <p:cNvSpPr/>
          <p:nvPr/>
        </p:nvSpPr>
        <p:spPr>
          <a:xfrm rot="1023129">
            <a:off x="769902" y="1345895"/>
            <a:ext cx="843432" cy="843432"/>
          </a:xfrm>
          <a:custGeom>
            <a:avLst/>
            <a:gdLst/>
            <a:ahLst/>
            <a:cxnLst/>
            <a:rect l="l" t="t" r="r" b="b"/>
            <a:pathLst>
              <a:path w="843432" h="843432">
                <a:moveTo>
                  <a:pt x="0" y="0"/>
                </a:moveTo>
                <a:lnTo>
                  <a:pt x="843431" y="0"/>
                </a:lnTo>
                <a:lnTo>
                  <a:pt x="843431" y="843431"/>
                </a:lnTo>
                <a:lnTo>
                  <a:pt x="0" y="8434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11" name="Freeform 11"/>
          <p:cNvSpPr/>
          <p:nvPr/>
        </p:nvSpPr>
        <p:spPr>
          <a:xfrm rot="2700000">
            <a:off x="16754591" y="7058275"/>
            <a:ext cx="1550049" cy="1550049"/>
          </a:xfrm>
          <a:custGeom>
            <a:avLst/>
            <a:gdLst/>
            <a:ahLst/>
            <a:cxnLst/>
            <a:rect l="l" t="t" r="r" b="b"/>
            <a:pathLst>
              <a:path w="1550049" h="1550049">
                <a:moveTo>
                  <a:pt x="0" y="0"/>
                </a:moveTo>
                <a:lnTo>
                  <a:pt x="1550049" y="0"/>
                </a:lnTo>
                <a:lnTo>
                  <a:pt x="1550049" y="1550049"/>
                </a:lnTo>
                <a:lnTo>
                  <a:pt x="0" y="15500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12" name="Freeform 12"/>
          <p:cNvSpPr/>
          <p:nvPr/>
        </p:nvSpPr>
        <p:spPr>
          <a:xfrm>
            <a:off x="1910547" y="4326472"/>
            <a:ext cx="5561297" cy="2926632"/>
          </a:xfrm>
          <a:custGeom>
            <a:avLst/>
            <a:gdLst/>
            <a:ahLst/>
            <a:cxnLst/>
            <a:rect l="l" t="t" r="r" b="b"/>
            <a:pathLst>
              <a:path w="5561297" h="2926632">
                <a:moveTo>
                  <a:pt x="0" y="0"/>
                </a:moveTo>
                <a:lnTo>
                  <a:pt x="5561297" y="0"/>
                </a:lnTo>
                <a:lnTo>
                  <a:pt x="5561297" y="2926632"/>
                </a:lnTo>
                <a:lnTo>
                  <a:pt x="0" y="29266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3" name="Freeform 13"/>
          <p:cNvSpPr/>
          <p:nvPr/>
        </p:nvSpPr>
        <p:spPr>
          <a:xfrm>
            <a:off x="8014769" y="1414057"/>
            <a:ext cx="223812" cy="540879"/>
          </a:xfrm>
          <a:custGeom>
            <a:avLst/>
            <a:gdLst/>
            <a:ahLst/>
            <a:cxnLst/>
            <a:rect l="l" t="t" r="r" b="b"/>
            <a:pathLst>
              <a:path w="223812" h="540879">
                <a:moveTo>
                  <a:pt x="0" y="0"/>
                </a:moveTo>
                <a:lnTo>
                  <a:pt x="223812" y="0"/>
                </a:lnTo>
                <a:lnTo>
                  <a:pt x="223812" y="540878"/>
                </a:lnTo>
                <a:lnTo>
                  <a:pt x="0" y="540878"/>
                </a:lnTo>
                <a:lnTo>
                  <a:pt x="0" y="0"/>
                </a:lnTo>
                <a:close/>
              </a:path>
            </a:pathLst>
          </a:custGeom>
          <a:blipFill>
            <a:blip r:embed="rId14">
              <a:extLst>
                <a:ext uri="{96DAC541-7B7A-43D3-8B79-37D633B846F1}">
                  <asvg:svgBlip xmlns:asvg="http://schemas.microsoft.com/office/drawing/2016/SVG/main" r:embed="rId15"/>
                </a:ext>
              </a:extLst>
            </a:blip>
            <a:stretch>
              <a:fillRect l="-277928" t="-75862" r="-252709" b="-73565"/>
            </a:stretch>
          </a:blipFill>
        </p:spPr>
        <p:txBody>
          <a:bodyPr/>
          <a:lstStyle/>
          <a:p>
            <a:endParaRPr lang="en-ID"/>
          </a:p>
        </p:txBody>
      </p:sp>
      <p:sp>
        <p:nvSpPr>
          <p:cNvPr id="14" name="Freeform 14"/>
          <p:cNvSpPr/>
          <p:nvPr/>
        </p:nvSpPr>
        <p:spPr>
          <a:xfrm>
            <a:off x="12401384" y="1414057"/>
            <a:ext cx="223812" cy="540879"/>
          </a:xfrm>
          <a:custGeom>
            <a:avLst/>
            <a:gdLst/>
            <a:ahLst/>
            <a:cxnLst/>
            <a:rect l="l" t="t" r="r" b="b"/>
            <a:pathLst>
              <a:path w="223812" h="540879">
                <a:moveTo>
                  <a:pt x="0" y="0"/>
                </a:moveTo>
                <a:lnTo>
                  <a:pt x="223811" y="0"/>
                </a:lnTo>
                <a:lnTo>
                  <a:pt x="223811" y="540878"/>
                </a:lnTo>
                <a:lnTo>
                  <a:pt x="0" y="540878"/>
                </a:lnTo>
                <a:lnTo>
                  <a:pt x="0" y="0"/>
                </a:lnTo>
                <a:close/>
              </a:path>
            </a:pathLst>
          </a:custGeom>
          <a:blipFill>
            <a:blip r:embed="rId14">
              <a:extLst>
                <a:ext uri="{96DAC541-7B7A-43D3-8B79-37D633B846F1}">
                  <asvg:svgBlip xmlns:asvg="http://schemas.microsoft.com/office/drawing/2016/SVG/main" r:embed="rId15"/>
                </a:ext>
              </a:extLst>
            </a:blip>
            <a:stretch>
              <a:fillRect l="-277928" t="-75862" r="-252709" b="-73565"/>
            </a:stretch>
          </a:blipFill>
        </p:spPr>
        <p:txBody>
          <a:bodyPr/>
          <a:lstStyle/>
          <a:p>
            <a:endParaRPr lang="en-ID"/>
          </a:p>
        </p:txBody>
      </p:sp>
      <p:sp>
        <p:nvSpPr>
          <p:cNvPr id="15" name="Freeform 15"/>
          <p:cNvSpPr/>
          <p:nvPr/>
        </p:nvSpPr>
        <p:spPr>
          <a:xfrm>
            <a:off x="8148119" y="4648568"/>
            <a:ext cx="223812" cy="540879"/>
          </a:xfrm>
          <a:custGeom>
            <a:avLst/>
            <a:gdLst/>
            <a:ahLst/>
            <a:cxnLst/>
            <a:rect l="l" t="t" r="r" b="b"/>
            <a:pathLst>
              <a:path w="223812" h="540879">
                <a:moveTo>
                  <a:pt x="0" y="0"/>
                </a:moveTo>
                <a:lnTo>
                  <a:pt x="223812" y="0"/>
                </a:lnTo>
                <a:lnTo>
                  <a:pt x="223812" y="540879"/>
                </a:lnTo>
                <a:lnTo>
                  <a:pt x="0" y="540879"/>
                </a:lnTo>
                <a:lnTo>
                  <a:pt x="0" y="0"/>
                </a:lnTo>
                <a:close/>
              </a:path>
            </a:pathLst>
          </a:custGeom>
          <a:blipFill>
            <a:blip r:embed="rId14">
              <a:extLst>
                <a:ext uri="{96DAC541-7B7A-43D3-8B79-37D633B846F1}">
                  <asvg:svgBlip xmlns:asvg="http://schemas.microsoft.com/office/drawing/2016/SVG/main" r:embed="rId15"/>
                </a:ext>
              </a:extLst>
            </a:blip>
            <a:stretch>
              <a:fillRect l="-277928" t="-75862" r="-252709" b="-73565"/>
            </a:stretch>
          </a:blipFill>
        </p:spPr>
        <p:txBody>
          <a:bodyPr/>
          <a:lstStyle/>
          <a:p>
            <a:endParaRPr lang="en-ID"/>
          </a:p>
        </p:txBody>
      </p:sp>
      <p:sp>
        <p:nvSpPr>
          <p:cNvPr id="16" name="TextBox 16"/>
          <p:cNvSpPr txBox="1"/>
          <p:nvPr/>
        </p:nvSpPr>
        <p:spPr>
          <a:xfrm>
            <a:off x="1760081" y="1405605"/>
            <a:ext cx="6273738" cy="3025395"/>
          </a:xfrm>
          <a:prstGeom prst="rect">
            <a:avLst/>
          </a:prstGeom>
        </p:spPr>
        <p:txBody>
          <a:bodyPr lIns="0" tIns="0" rIns="0" bIns="0" rtlCol="0" anchor="t">
            <a:spAutoFit/>
          </a:bodyPr>
          <a:lstStyle/>
          <a:p>
            <a:pPr marL="0" lvl="0" indent="0" algn="l">
              <a:lnSpc>
                <a:spcPts val="7888"/>
              </a:lnSpc>
              <a:spcBef>
                <a:spcPct val="0"/>
              </a:spcBef>
            </a:pPr>
            <a:r>
              <a:rPr lang="en-US" sz="6800">
                <a:solidFill>
                  <a:srgbClr val="0C2535"/>
                </a:solidFill>
                <a:latin typeface="Neue Machina"/>
                <a:ea typeface="Neue Machina"/>
                <a:cs typeface="Neue Machina"/>
                <a:sym typeface="Neue Machina"/>
              </a:rPr>
              <a:t>Teknologi yang digunakan</a:t>
            </a:r>
          </a:p>
        </p:txBody>
      </p:sp>
      <p:sp>
        <p:nvSpPr>
          <p:cNvPr id="17" name="TextBox 17"/>
          <p:cNvSpPr txBox="1"/>
          <p:nvPr/>
        </p:nvSpPr>
        <p:spPr>
          <a:xfrm>
            <a:off x="8346372" y="1950365"/>
            <a:ext cx="3256683" cy="1778000"/>
          </a:xfrm>
          <a:prstGeom prst="rect">
            <a:avLst/>
          </a:prstGeom>
        </p:spPr>
        <p:txBody>
          <a:bodyPr lIns="0" tIns="0" rIns="0" bIns="0" rtlCol="0" anchor="t">
            <a:spAutoFit/>
          </a:bodyPr>
          <a:lstStyle/>
          <a:p>
            <a:pPr marL="431802" lvl="1" indent="-215901" algn="l">
              <a:lnSpc>
                <a:spcPts val="2800"/>
              </a:lnSpc>
              <a:buFont typeface="Arial"/>
              <a:buChar char="•"/>
            </a:pPr>
            <a:r>
              <a:rPr lang="en-US" sz="2000">
                <a:solidFill>
                  <a:srgbClr val="000000"/>
                </a:solidFill>
                <a:latin typeface="Poppins"/>
                <a:ea typeface="Poppins"/>
                <a:cs typeface="Poppins"/>
                <a:sym typeface="Poppins"/>
              </a:rPr>
              <a:t>Framework Laravel (v12)</a:t>
            </a:r>
          </a:p>
          <a:p>
            <a:pPr marL="431802" lvl="1" indent="-215901" algn="l">
              <a:lnSpc>
                <a:spcPts val="2800"/>
              </a:lnSpc>
              <a:buFont typeface="Arial"/>
              <a:buChar char="•"/>
            </a:pPr>
            <a:r>
              <a:rPr lang="en-US" sz="2000">
                <a:solidFill>
                  <a:srgbClr val="000000"/>
                </a:solidFill>
                <a:latin typeface="Poppins"/>
                <a:ea typeface="Poppins"/>
                <a:cs typeface="Poppins"/>
                <a:sym typeface="Poppins"/>
              </a:rPr>
              <a:t>Bahasa PHP (v8.2+)</a:t>
            </a:r>
          </a:p>
          <a:p>
            <a:pPr marL="431802" lvl="1" indent="-215901" algn="l">
              <a:lnSpc>
                <a:spcPts val="2800"/>
              </a:lnSpc>
              <a:buFont typeface="Arial"/>
              <a:buChar char="•"/>
            </a:pPr>
            <a:r>
              <a:rPr lang="en-US" sz="2000">
                <a:solidFill>
                  <a:srgbClr val="000000"/>
                </a:solidFill>
                <a:latin typeface="Poppins"/>
                <a:ea typeface="Poppins"/>
                <a:cs typeface="Poppins"/>
                <a:sym typeface="Poppins"/>
              </a:rPr>
              <a:t>Database MySQL</a:t>
            </a:r>
          </a:p>
          <a:p>
            <a:pPr marL="431802" lvl="1" indent="-215901" algn="l">
              <a:lnSpc>
                <a:spcPts val="2800"/>
              </a:lnSpc>
              <a:buFont typeface="Arial"/>
              <a:buChar char="•"/>
            </a:pPr>
            <a:r>
              <a:rPr lang="en-US" sz="2000">
                <a:solidFill>
                  <a:srgbClr val="000000"/>
                </a:solidFill>
                <a:latin typeface="Poppins"/>
                <a:ea typeface="Poppins"/>
                <a:cs typeface="Poppins"/>
                <a:sym typeface="Poppins"/>
              </a:rPr>
              <a:t>Laravel Sanctum</a:t>
            </a:r>
          </a:p>
        </p:txBody>
      </p:sp>
      <p:sp>
        <p:nvSpPr>
          <p:cNvPr id="18" name="TextBox 18"/>
          <p:cNvSpPr txBox="1"/>
          <p:nvPr/>
        </p:nvSpPr>
        <p:spPr>
          <a:xfrm>
            <a:off x="12741274" y="2036090"/>
            <a:ext cx="3294249" cy="1778000"/>
          </a:xfrm>
          <a:prstGeom prst="rect">
            <a:avLst/>
          </a:prstGeom>
        </p:spPr>
        <p:txBody>
          <a:bodyPr lIns="0" tIns="0" rIns="0" bIns="0" rtlCol="0" anchor="t">
            <a:spAutoFit/>
          </a:bodyPr>
          <a:lstStyle/>
          <a:p>
            <a:pPr marL="431802" lvl="1" indent="-215901" algn="l">
              <a:lnSpc>
                <a:spcPts val="2800"/>
              </a:lnSpc>
              <a:buFont typeface="Arial"/>
              <a:buChar char="•"/>
            </a:pPr>
            <a:r>
              <a:rPr lang="en-US" sz="2000">
                <a:solidFill>
                  <a:srgbClr val="000000"/>
                </a:solidFill>
                <a:latin typeface="Poppins"/>
                <a:ea typeface="Poppins"/>
                <a:cs typeface="Poppins"/>
                <a:sym typeface="Poppins"/>
              </a:rPr>
              <a:t>Blade Templates</a:t>
            </a:r>
          </a:p>
          <a:p>
            <a:pPr marL="431802" lvl="1" indent="-215901" algn="l">
              <a:lnSpc>
                <a:spcPts val="2800"/>
              </a:lnSpc>
              <a:buFont typeface="Arial"/>
              <a:buChar char="•"/>
            </a:pPr>
            <a:r>
              <a:rPr lang="en-US" sz="2000">
                <a:solidFill>
                  <a:srgbClr val="000000"/>
                </a:solidFill>
                <a:latin typeface="Poppins"/>
                <a:ea typeface="Poppins"/>
                <a:cs typeface="Poppins"/>
                <a:sym typeface="Poppins"/>
              </a:rPr>
              <a:t>AdminLTE v4</a:t>
            </a:r>
          </a:p>
          <a:p>
            <a:pPr marL="431802" lvl="1" indent="-215901" algn="l">
              <a:lnSpc>
                <a:spcPts val="2800"/>
              </a:lnSpc>
              <a:buFont typeface="Arial"/>
              <a:buChar char="•"/>
            </a:pPr>
            <a:r>
              <a:rPr lang="en-US" sz="2000">
                <a:solidFill>
                  <a:srgbClr val="000000"/>
                </a:solidFill>
                <a:latin typeface="Poppins"/>
                <a:ea typeface="Poppins"/>
                <a:cs typeface="Poppins"/>
                <a:sym typeface="Poppins"/>
              </a:rPr>
              <a:t>Bootstrap 5</a:t>
            </a:r>
          </a:p>
          <a:p>
            <a:pPr marL="431802" lvl="1" indent="-215901" algn="l">
              <a:lnSpc>
                <a:spcPts val="2800"/>
              </a:lnSpc>
              <a:buFont typeface="Arial"/>
              <a:buChar char="•"/>
            </a:pPr>
            <a:r>
              <a:rPr lang="en-US" sz="2000">
                <a:solidFill>
                  <a:srgbClr val="000000"/>
                </a:solidFill>
                <a:latin typeface="Poppins"/>
                <a:ea typeface="Poppins"/>
                <a:cs typeface="Poppins"/>
                <a:sym typeface="Poppins"/>
              </a:rPr>
              <a:t>JavaScript (ES6+)</a:t>
            </a:r>
          </a:p>
          <a:p>
            <a:pPr marL="431802" lvl="1" indent="-215901" algn="l">
              <a:lnSpc>
                <a:spcPts val="2800"/>
              </a:lnSpc>
              <a:buFont typeface="Arial"/>
              <a:buChar char="•"/>
            </a:pPr>
            <a:r>
              <a:rPr lang="en-US" sz="2000">
                <a:solidFill>
                  <a:srgbClr val="000000"/>
                </a:solidFill>
                <a:latin typeface="Poppins"/>
                <a:ea typeface="Poppins"/>
                <a:cs typeface="Poppins"/>
                <a:sym typeface="Poppins"/>
              </a:rPr>
              <a:t>SweetAlert2</a:t>
            </a:r>
          </a:p>
        </p:txBody>
      </p:sp>
      <p:sp>
        <p:nvSpPr>
          <p:cNvPr id="19" name="TextBox 19"/>
          <p:cNvSpPr txBox="1"/>
          <p:nvPr/>
        </p:nvSpPr>
        <p:spPr>
          <a:xfrm>
            <a:off x="8522134" y="5192057"/>
            <a:ext cx="7541964" cy="3021543"/>
          </a:xfrm>
          <a:prstGeom prst="rect">
            <a:avLst/>
          </a:prstGeom>
        </p:spPr>
        <p:txBody>
          <a:bodyPr lIns="0" tIns="0" rIns="0" bIns="0" rtlCol="0" anchor="t">
            <a:spAutoFit/>
          </a:bodyPr>
          <a:lstStyle/>
          <a:p>
            <a:pPr marL="431802" lvl="1" indent="-215901" algn="l">
              <a:lnSpc>
                <a:spcPts val="2800"/>
              </a:lnSpc>
              <a:buFont typeface="Arial"/>
              <a:buChar char="•"/>
            </a:pPr>
            <a:r>
              <a:rPr lang="en-US" sz="2000">
                <a:solidFill>
                  <a:srgbClr val="000000"/>
                </a:solidFill>
                <a:latin typeface="Poppins"/>
                <a:ea typeface="Poppins"/>
                <a:cs typeface="Poppins"/>
                <a:sym typeface="Poppins"/>
              </a:rPr>
              <a:t>XAMPP: Paket server lokal untuk menjalankan server web Apache dan database MySQL di lingkungan Windows.</a:t>
            </a:r>
          </a:p>
          <a:p>
            <a:pPr algn="l">
              <a:lnSpc>
                <a:spcPts val="700"/>
              </a:lnSpc>
            </a:pPr>
            <a:endParaRPr lang="en-US" sz="2000">
              <a:solidFill>
                <a:srgbClr val="000000"/>
              </a:solidFill>
              <a:latin typeface="Poppins"/>
              <a:ea typeface="Poppins"/>
              <a:cs typeface="Poppins"/>
              <a:sym typeface="Poppins"/>
            </a:endParaRPr>
          </a:p>
          <a:p>
            <a:pPr marL="431802" lvl="1" indent="-215901" algn="l">
              <a:lnSpc>
                <a:spcPts val="2800"/>
              </a:lnSpc>
              <a:buFont typeface="Arial"/>
              <a:buChar char="•"/>
            </a:pPr>
            <a:r>
              <a:rPr lang="en-US" sz="2000">
                <a:solidFill>
                  <a:srgbClr val="000000"/>
                </a:solidFill>
                <a:latin typeface="Poppins"/>
                <a:ea typeface="Poppins"/>
                <a:cs typeface="Poppins"/>
                <a:sym typeface="Poppins"/>
              </a:rPr>
              <a:t>Composer: Manajer dependensi standar untuk PHP yang digunakan untuk mengelola semua paket dan pustaka backend.</a:t>
            </a:r>
          </a:p>
          <a:p>
            <a:pPr algn="l">
              <a:lnSpc>
                <a:spcPts val="700"/>
              </a:lnSpc>
            </a:pPr>
            <a:endParaRPr lang="en-US" sz="2000">
              <a:solidFill>
                <a:srgbClr val="000000"/>
              </a:solidFill>
              <a:latin typeface="Poppins"/>
              <a:ea typeface="Poppins"/>
              <a:cs typeface="Poppins"/>
              <a:sym typeface="Poppins"/>
            </a:endParaRPr>
          </a:p>
          <a:p>
            <a:pPr marL="431802" lvl="1" indent="-215901" algn="l">
              <a:lnSpc>
                <a:spcPts val="2800"/>
              </a:lnSpc>
              <a:buFont typeface="Arial"/>
              <a:buChar char="•"/>
            </a:pPr>
            <a:r>
              <a:rPr lang="en-US" sz="2000">
                <a:solidFill>
                  <a:srgbClr val="000000"/>
                </a:solidFill>
                <a:latin typeface="Poppins"/>
                <a:ea typeface="Poppins"/>
                <a:cs typeface="Poppins"/>
                <a:sym typeface="Poppins"/>
              </a:rPr>
              <a:t>Git &amp; GitHub: Sistem kontrol versi untuk manajemen kode, kolaborasi, dan pelacakan perubahan.</a:t>
            </a:r>
          </a:p>
        </p:txBody>
      </p:sp>
      <p:sp>
        <p:nvSpPr>
          <p:cNvPr id="20" name="TextBox 20"/>
          <p:cNvSpPr txBox="1"/>
          <p:nvPr/>
        </p:nvSpPr>
        <p:spPr>
          <a:xfrm>
            <a:off x="8388784" y="1414977"/>
            <a:ext cx="3583974" cy="879475"/>
          </a:xfrm>
          <a:prstGeom prst="rect">
            <a:avLst/>
          </a:prstGeom>
        </p:spPr>
        <p:txBody>
          <a:bodyPr lIns="0" tIns="0" rIns="0" bIns="0" rtlCol="0" anchor="t">
            <a:spAutoFit/>
          </a:bodyPr>
          <a:lstStyle/>
          <a:p>
            <a:pPr marL="0" lvl="0" indent="0" algn="l">
              <a:lnSpc>
                <a:spcPts val="3499"/>
              </a:lnSpc>
              <a:spcBef>
                <a:spcPct val="0"/>
              </a:spcBef>
            </a:pPr>
            <a:r>
              <a:rPr lang="en-US" sz="2499" b="1" u="none" strike="noStrike">
                <a:solidFill>
                  <a:srgbClr val="000000"/>
                </a:solidFill>
                <a:latin typeface="Poppins Bold"/>
                <a:ea typeface="Poppins Bold"/>
                <a:cs typeface="Poppins Bold"/>
                <a:sym typeface="Poppins Bold"/>
              </a:rPr>
              <a:t>Backend (Sisi Server)</a:t>
            </a:r>
          </a:p>
          <a:p>
            <a:pPr marL="0" lvl="0" indent="0" algn="l">
              <a:lnSpc>
                <a:spcPts val="3499"/>
              </a:lnSpc>
              <a:spcBef>
                <a:spcPct val="0"/>
              </a:spcBef>
            </a:pPr>
            <a:endParaRPr lang="en-US" sz="2499" b="1" u="none" strike="noStrike">
              <a:solidFill>
                <a:srgbClr val="000000"/>
              </a:solidFill>
              <a:latin typeface="Poppins Bold"/>
              <a:ea typeface="Poppins Bold"/>
              <a:cs typeface="Poppins Bold"/>
              <a:sym typeface="Poppins Bold"/>
            </a:endParaRPr>
          </a:p>
        </p:txBody>
      </p:sp>
      <p:sp>
        <p:nvSpPr>
          <p:cNvPr id="21" name="TextBox 21"/>
          <p:cNvSpPr txBox="1"/>
          <p:nvPr/>
        </p:nvSpPr>
        <p:spPr>
          <a:xfrm>
            <a:off x="12741274" y="1414977"/>
            <a:ext cx="4518026" cy="879475"/>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Frontend (Sisi Pengguna)</a:t>
            </a:r>
          </a:p>
          <a:p>
            <a:pPr marL="0" lvl="0" indent="0" algn="l">
              <a:lnSpc>
                <a:spcPts val="3499"/>
              </a:lnSpc>
              <a:spcBef>
                <a:spcPct val="0"/>
              </a:spcBef>
            </a:pPr>
            <a:endParaRPr lang="en-US" sz="2499" b="1">
              <a:solidFill>
                <a:srgbClr val="000000"/>
              </a:solidFill>
              <a:latin typeface="Poppins Bold"/>
              <a:ea typeface="Poppins Bold"/>
              <a:cs typeface="Poppins Bold"/>
              <a:sym typeface="Poppins Bold"/>
            </a:endParaRPr>
          </a:p>
        </p:txBody>
      </p:sp>
      <p:sp>
        <p:nvSpPr>
          <p:cNvPr id="22" name="TextBox 22"/>
          <p:cNvSpPr txBox="1"/>
          <p:nvPr/>
        </p:nvSpPr>
        <p:spPr>
          <a:xfrm>
            <a:off x="8522134" y="4665007"/>
            <a:ext cx="8737166"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00000"/>
                </a:solidFill>
                <a:latin typeface="Poppins Bold"/>
                <a:ea typeface="Poppins Bold"/>
                <a:cs typeface="Poppins Bold"/>
                <a:sym typeface="Poppins Bold"/>
              </a:rPr>
              <a:t>Lingkungan &amp; Peralatan (Environment &amp; Tools)</a:t>
            </a:r>
          </a:p>
        </p:txBody>
      </p:sp>
      <p:sp>
        <p:nvSpPr>
          <p:cNvPr id="23" name="Freeform 23"/>
          <p:cNvSpPr/>
          <p:nvPr/>
        </p:nvSpPr>
        <p:spPr>
          <a:xfrm>
            <a:off x="17060622" y="221699"/>
            <a:ext cx="1227378" cy="807001"/>
          </a:xfrm>
          <a:custGeom>
            <a:avLst/>
            <a:gdLst/>
            <a:ahLst/>
            <a:cxnLst/>
            <a:rect l="l" t="t" r="r" b="b"/>
            <a:pathLst>
              <a:path w="1227378" h="807001">
                <a:moveTo>
                  <a:pt x="0" y="0"/>
                </a:moveTo>
                <a:lnTo>
                  <a:pt x="1227378" y="0"/>
                </a:lnTo>
                <a:lnTo>
                  <a:pt x="1227378" y="807001"/>
                </a:lnTo>
                <a:lnTo>
                  <a:pt x="0" y="80700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D"/>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Freeform 2"/>
          <p:cNvSpPr/>
          <p:nvPr/>
        </p:nvSpPr>
        <p:spPr>
          <a:xfrm rot="-10800000">
            <a:off x="14597381" y="3203525"/>
            <a:ext cx="3690619" cy="8640697"/>
          </a:xfrm>
          <a:custGeom>
            <a:avLst/>
            <a:gdLst/>
            <a:ahLst/>
            <a:cxnLst/>
            <a:rect l="l" t="t" r="r" b="b"/>
            <a:pathLst>
              <a:path w="3690619" h="8640697">
                <a:moveTo>
                  <a:pt x="0" y="0"/>
                </a:moveTo>
                <a:lnTo>
                  <a:pt x="3690619" y="0"/>
                </a:lnTo>
                <a:lnTo>
                  <a:pt x="3690619" y="8640697"/>
                </a:lnTo>
                <a:lnTo>
                  <a:pt x="0" y="8640697"/>
                </a:lnTo>
                <a:lnTo>
                  <a:pt x="0" y="0"/>
                </a:lnTo>
                <a:close/>
              </a:path>
            </a:pathLst>
          </a:custGeom>
          <a:blipFill>
            <a:blip r:embed="rId2">
              <a:alphaModFix amt="8999"/>
              <a:extLst>
                <a:ext uri="{96DAC541-7B7A-43D3-8B79-37D633B846F1}">
                  <asvg:svgBlip xmlns:asvg="http://schemas.microsoft.com/office/drawing/2016/SVG/main" r:embed="rId3"/>
                </a:ext>
              </a:extLst>
            </a:blip>
            <a:stretch>
              <a:fillRect l="-103249" t="-39737"/>
            </a:stretch>
          </a:blipFill>
          <a:ln cap="sq">
            <a:noFill/>
            <a:prstDash val="solid"/>
            <a:miter/>
          </a:ln>
        </p:spPr>
        <p:txBody>
          <a:bodyPr/>
          <a:lstStyle/>
          <a:p>
            <a:endParaRPr lang="en-ID"/>
          </a:p>
        </p:txBody>
      </p:sp>
      <p:sp>
        <p:nvSpPr>
          <p:cNvPr id="3" name="TextBox 3"/>
          <p:cNvSpPr txBox="1"/>
          <p:nvPr/>
        </p:nvSpPr>
        <p:spPr>
          <a:xfrm>
            <a:off x="0" y="8635559"/>
            <a:ext cx="15416318" cy="1651441"/>
          </a:xfrm>
          <a:prstGeom prst="rect">
            <a:avLst/>
          </a:prstGeom>
        </p:spPr>
        <p:txBody>
          <a:bodyPr lIns="0" tIns="0" rIns="0" bIns="0" rtlCol="0" anchor="t">
            <a:spAutoFit/>
          </a:bodyPr>
          <a:lstStyle/>
          <a:p>
            <a:pPr marL="0" lvl="0" indent="0" algn="l">
              <a:lnSpc>
                <a:spcPts val="12047"/>
              </a:lnSpc>
              <a:spcBef>
                <a:spcPct val="0"/>
              </a:spcBef>
            </a:pPr>
            <a:r>
              <a:rPr lang="en-US" sz="13094">
                <a:solidFill>
                  <a:srgbClr val="0C2535">
                    <a:alpha val="6667"/>
                  </a:srgbClr>
                </a:solidFill>
                <a:latin typeface="Neue Machina"/>
                <a:ea typeface="Neue Machina"/>
                <a:cs typeface="Neue Machina"/>
                <a:sym typeface="Neue Machina"/>
              </a:rPr>
              <a:t>Demonstration</a:t>
            </a:r>
          </a:p>
        </p:txBody>
      </p:sp>
      <p:sp>
        <p:nvSpPr>
          <p:cNvPr id="4" name="Freeform 4"/>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l="-5929" t="-479913" r="-5415" b="-448885"/>
            </a:stretch>
          </a:blipFill>
          <a:ln w="38100" cap="rnd">
            <a:solidFill>
              <a:srgbClr val="27748C"/>
            </a:solidFill>
            <a:prstDash val="solid"/>
            <a:round/>
          </a:ln>
        </p:spPr>
        <p:txBody>
          <a:bodyPr/>
          <a:lstStyle/>
          <a:p>
            <a:endParaRPr lang="en-ID"/>
          </a:p>
        </p:txBody>
      </p:sp>
      <p:sp>
        <p:nvSpPr>
          <p:cNvPr id="5" name="Freeform 5"/>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6" name="Freeform 6"/>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a:off x="1973221" y="8806708"/>
            <a:ext cx="13342979"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8">
              <a:extLst>
                <a:ext uri="{96DAC541-7B7A-43D3-8B79-37D633B846F1}">
                  <asvg:svgBlip xmlns:asvg="http://schemas.microsoft.com/office/drawing/2016/SVG/main" r:embed="rId9"/>
                </a:ext>
              </a:extLst>
            </a:blip>
            <a:stretch>
              <a:fillRect l="-33104" t="-449889" r="-47702" b="-850106"/>
            </a:stretch>
          </a:blipFill>
        </p:spPr>
        <p:txBody>
          <a:bodyPr/>
          <a:lstStyle/>
          <a:p>
            <a:endParaRPr lang="en-ID"/>
          </a:p>
        </p:txBody>
      </p:sp>
      <p:sp>
        <p:nvSpPr>
          <p:cNvPr id="8" name="TextBox 8"/>
          <p:cNvSpPr txBox="1"/>
          <p:nvPr/>
        </p:nvSpPr>
        <p:spPr>
          <a:xfrm>
            <a:off x="4247528" y="2649196"/>
            <a:ext cx="12638577" cy="1489073"/>
          </a:xfrm>
          <a:prstGeom prst="rect">
            <a:avLst/>
          </a:prstGeom>
        </p:spPr>
        <p:txBody>
          <a:bodyPr lIns="0" tIns="0" rIns="0" bIns="0" rtlCol="0" anchor="t">
            <a:spAutoFit/>
          </a:bodyPr>
          <a:lstStyle/>
          <a:p>
            <a:pPr marL="0" lvl="0" indent="0" algn="ctr">
              <a:lnSpc>
                <a:spcPts val="11599"/>
              </a:lnSpc>
              <a:spcBef>
                <a:spcPct val="0"/>
              </a:spcBef>
            </a:pPr>
            <a:r>
              <a:rPr lang="en-US" sz="9999">
                <a:solidFill>
                  <a:srgbClr val="0C2535"/>
                </a:solidFill>
                <a:latin typeface="Neue Machina"/>
                <a:ea typeface="Neue Machina"/>
                <a:cs typeface="Neue Machina"/>
                <a:sym typeface="Neue Machina"/>
              </a:rPr>
              <a:t>Demo Fitur</a:t>
            </a:r>
          </a:p>
        </p:txBody>
      </p:sp>
      <p:sp>
        <p:nvSpPr>
          <p:cNvPr id="9" name="Freeform 9"/>
          <p:cNvSpPr/>
          <p:nvPr/>
        </p:nvSpPr>
        <p:spPr>
          <a:xfrm>
            <a:off x="457773" y="457773"/>
            <a:ext cx="1141854" cy="1141854"/>
          </a:xfrm>
          <a:custGeom>
            <a:avLst/>
            <a:gdLst/>
            <a:ahLst/>
            <a:cxnLst/>
            <a:rect l="l" t="t" r="r" b="b"/>
            <a:pathLst>
              <a:path w="1141854" h="1141854">
                <a:moveTo>
                  <a:pt x="0" y="0"/>
                </a:moveTo>
                <a:lnTo>
                  <a:pt x="1141854" y="0"/>
                </a:lnTo>
                <a:lnTo>
                  <a:pt x="1141854" y="1141854"/>
                </a:lnTo>
                <a:lnTo>
                  <a:pt x="0" y="114185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D"/>
          </a:p>
        </p:txBody>
      </p:sp>
      <p:sp>
        <p:nvSpPr>
          <p:cNvPr id="10" name="Freeform 10"/>
          <p:cNvSpPr/>
          <p:nvPr/>
        </p:nvSpPr>
        <p:spPr>
          <a:xfrm>
            <a:off x="16818426" y="6874858"/>
            <a:ext cx="440874" cy="1055987"/>
          </a:xfrm>
          <a:custGeom>
            <a:avLst/>
            <a:gdLst/>
            <a:ahLst/>
            <a:cxnLst/>
            <a:rect l="l" t="t" r="r" b="b"/>
            <a:pathLst>
              <a:path w="440874" h="1055987">
                <a:moveTo>
                  <a:pt x="0" y="0"/>
                </a:moveTo>
                <a:lnTo>
                  <a:pt x="440874" y="0"/>
                </a:lnTo>
                <a:lnTo>
                  <a:pt x="440874" y="1055987"/>
                </a:lnTo>
                <a:lnTo>
                  <a:pt x="0" y="105598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1" name="Freeform 11"/>
          <p:cNvSpPr/>
          <p:nvPr/>
        </p:nvSpPr>
        <p:spPr>
          <a:xfrm>
            <a:off x="8714135" y="6567594"/>
            <a:ext cx="1886556" cy="478714"/>
          </a:xfrm>
          <a:custGeom>
            <a:avLst/>
            <a:gdLst/>
            <a:ahLst/>
            <a:cxnLst/>
            <a:rect l="l" t="t" r="r" b="b"/>
            <a:pathLst>
              <a:path w="1886556" h="478714">
                <a:moveTo>
                  <a:pt x="0" y="0"/>
                </a:moveTo>
                <a:lnTo>
                  <a:pt x="1886556" y="0"/>
                </a:lnTo>
                <a:lnTo>
                  <a:pt x="1886556" y="478714"/>
                </a:lnTo>
                <a:lnTo>
                  <a:pt x="0" y="47871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2" name="Freeform 12"/>
          <p:cNvSpPr/>
          <p:nvPr/>
        </p:nvSpPr>
        <p:spPr>
          <a:xfrm>
            <a:off x="-1014130" y="6509744"/>
            <a:ext cx="2028260" cy="2028260"/>
          </a:xfrm>
          <a:custGeom>
            <a:avLst/>
            <a:gdLst/>
            <a:ahLst/>
            <a:cxnLst/>
            <a:rect l="l" t="t" r="r" b="b"/>
            <a:pathLst>
              <a:path w="2028260" h="2028260">
                <a:moveTo>
                  <a:pt x="0" y="0"/>
                </a:moveTo>
                <a:lnTo>
                  <a:pt x="2028260" y="0"/>
                </a:lnTo>
                <a:lnTo>
                  <a:pt x="2028260" y="2028259"/>
                </a:lnTo>
                <a:lnTo>
                  <a:pt x="0" y="2028259"/>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ID"/>
          </a:p>
        </p:txBody>
      </p:sp>
      <p:sp>
        <p:nvSpPr>
          <p:cNvPr id="13" name="Freeform 13"/>
          <p:cNvSpPr/>
          <p:nvPr/>
        </p:nvSpPr>
        <p:spPr>
          <a:xfrm>
            <a:off x="1401896" y="2191642"/>
            <a:ext cx="3879198" cy="5332231"/>
          </a:xfrm>
          <a:custGeom>
            <a:avLst/>
            <a:gdLst/>
            <a:ahLst/>
            <a:cxnLst/>
            <a:rect l="l" t="t" r="r" b="b"/>
            <a:pathLst>
              <a:path w="3879198" h="5332231">
                <a:moveTo>
                  <a:pt x="0" y="0"/>
                </a:moveTo>
                <a:lnTo>
                  <a:pt x="3879198" y="0"/>
                </a:lnTo>
                <a:lnTo>
                  <a:pt x="3879198" y="5332232"/>
                </a:lnTo>
                <a:lnTo>
                  <a:pt x="0" y="533223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14" name="Freeform 14"/>
          <p:cNvSpPr/>
          <p:nvPr/>
        </p:nvSpPr>
        <p:spPr>
          <a:xfrm>
            <a:off x="9144000" y="4393031"/>
            <a:ext cx="1767104" cy="1821757"/>
          </a:xfrm>
          <a:custGeom>
            <a:avLst/>
            <a:gdLst/>
            <a:ahLst/>
            <a:cxnLst/>
            <a:rect l="l" t="t" r="r" b="b"/>
            <a:pathLst>
              <a:path w="1767104" h="1821757">
                <a:moveTo>
                  <a:pt x="0" y="0"/>
                </a:moveTo>
                <a:lnTo>
                  <a:pt x="1767104" y="0"/>
                </a:lnTo>
                <a:lnTo>
                  <a:pt x="1767104" y="1821757"/>
                </a:lnTo>
                <a:lnTo>
                  <a:pt x="0" y="182175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15" name="TextBox 15"/>
          <p:cNvSpPr txBox="1"/>
          <p:nvPr/>
        </p:nvSpPr>
        <p:spPr>
          <a:xfrm>
            <a:off x="0" y="153083"/>
            <a:ext cx="15416318" cy="4708835"/>
          </a:xfrm>
          <a:prstGeom prst="rect">
            <a:avLst/>
          </a:prstGeom>
        </p:spPr>
        <p:txBody>
          <a:bodyPr lIns="0" tIns="0" rIns="0" bIns="0" rtlCol="0" anchor="t">
            <a:spAutoFit/>
          </a:bodyPr>
          <a:lstStyle/>
          <a:p>
            <a:pPr algn="l">
              <a:lnSpc>
                <a:spcPts val="12047"/>
              </a:lnSpc>
            </a:pPr>
            <a:r>
              <a:rPr lang="en-US" sz="13094">
                <a:solidFill>
                  <a:srgbClr val="0C2535">
                    <a:alpha val="6667"/>
                  </a:srgbClr>
                </a:solidFill>
                <a:latin typeface="Neue Machina"/>
                <a:ea typeface="Neue Machina"/>
                <a:cs typeface="Neue Machina"/>
                <a:sym typeface="Neue Machina"/>
              </a:rPr>
              <a:t>Its </a:t>
            </a:r>
          </a:p>
          <a:p>
            <a:pPr marL="0" lvl="0" indent="0" algn="l">
              <a:lnSpc>
                <a:spcPts val="12047"/>
              </a:lnSpc>
              <a:spcBef>
                <a:spcPct val="0"/>
              </a:spcBef>
            </a:pPr>
            <a:r>
              <a:rPr lang="en-US" sz="13094">
                <a:solidFill>
                  <a:srgbClr val="0C2535">
                    <a:alpha val="6667"/>
                  </a:srgbClr>
                </a:solidFill>
                <a:latin typeface="Neue Machina"/>
                <a:ea typeface="Neue Machina"/>
                <a:cs typeface="Neue Machina"/>
                <a:sym typeface="Neue Machina"/>
              </a:rPr>
              <a:t>Demonstration Time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Freeform 2"/>
          <p:cNvSpPr/>
          <p:nvPr/>
        </p:nvSpPr>
        <p:spPr>
          <a:xfrm>
            <a:off x="-266722" y="-1330299"/>
            <a:ext cx="5338334" cy="5560764"/>
          </a:xfrm>
          <a:custGeom>
            <a:avLst/>
            <a:gdLst/>
            <a:ahLst/>
            <a:cxnLst/>
            <a:rect l="l" t="t" r="r" b="b"/>
            <a:pathLst>
              <a:path w="5338334" h="5560764">
                <a:moveTo>
                  <a:pt x="0" y="0"/>
                </a:moveTo>
                <a:lnTo>
                  <a:pt x="5338334" y="0"/>
                </a:lnTo>
                <a:lnTo>
                  <a:pt x="5338334" y="5560764"/>
                </a:lnTo>
                <a:lnTo>
                  <a:pt x="0" y="5560764"/>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D"/>
          </a:p>
        </p:txBody>
      </p:sp>
      <p:sp>
        <p:nvSpPr>
          <p:cNvPr id="3" name="Freeform 3"/>
          <p:cNvSpPr/>
          <p:nvPr/>
        </p:nvSpPr>
        <p:spPr>
          <a:xfrm>
            <a:off x="16642341" y="4406285"/>
            <a:ext cx="3291318" cy="3291318"/>
          </a:xfrm>
          <a:custGeom>
            <a:avLst/>
            <a:gdLst/>
            <a:ahLst/>
            <a:cxnLst/>
            <a:rect l="l" t="t" r="r" b="b"/>
            <a:pathLst>
              <a:path w="3291318" h="3291318">
                <a:moveTo>
                  <a:pt x="0" y="0"/>
                </a:moveTo>
                <a:lnTo>
                  <a:pt x="3291318" y="0"/>
                </a:lnTo>
                <a:lnTo>
                  <a:pt x="3291318" y="3291318"/>
                </a:lnTo>
                <a:lnTo>
                  <a:pt x="0" y="3291318"/>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D"/>
          </a:p>
        </p:txBody>
      </p:sp>
      <p:sp>
        <p:nvSpPr>
          <p:cNvPr id="4" name="TextBox 4"/>
          <p:cNvSpPr txBox="1"/>
          <p:nvPr/>
        </p:nvSpPr>
        <p:spPr>
          <a:xfrm>
            <a:off x="0" y="5385559"/>
            <a:ext cx="14745848" cy="4878288"/>
          </a:xfrm>
          <a:prstGeom prst="rect">
            <a:avLst/>
          </a:prstGeom>
        </p:spPr>
        <p:txBody>
          <a:bodyPr lIns="0" tIns="0" rIns="0" bIns="0" rtlCol="0" anchor="t">
            <a:spAutoFit/>
          </a:bodyPr>
          <a:lstStyle/>
          <a:p>
            <a:pPr algn="l">
              <a:lnSpc>
                <a:spcPts val="18520"/>
              </a:lnSpc>
            </a:pPr>
            <a:r>
              <a:rPr lang="en-US" sz="20131">
                <a:solidFill>
                  <a:srgbClr val="0C2535">
                    <a:alpha val="6667"/>
                  </a:srgbClr>
                </a:solidFill>
                <a:latin typeface="Neue Machina"/>
                <a:ea typeface="Neue Machina"/>
                <a:cs typeface="Neue Machina"/>
                <a:sym typeface="Neue Machina"/>
              </a:rPr>
              <a:t>next </a:t>
            </a:r>
          </a:p>
          <a:p>
            <a:pPr marL="0" lvl="0" indent="0" algn="l">
              <a:lnSpc>
                <a:spcPts val="18520"/>
              </a:lnSpc>
              <a:spcBef>
                <a:spcPct val="0"/>
              </a:spcBef>
            </a:pPr>
            <a:r>
              <a:rPr lang="en-US" sz="20131">
                <a:solidFill>
                  <a:srgbClr val="0C2535">
                    <a:alpha val="6667"/>
                  </a:srgbClr>
                </a:solidFill>
                <a:latin typeface="Neue Machina"/>
                <a:ea typeface="Neue Machina"/>
                <a:cs typeface="Neue Machina"/>
                <a:sym typeface="Neue Machina"/>
              </a:rPr>
              <a:t>planning</a:t>
            </a:r>
          </a:p>
        </p:txBody>
      </p:sp>
      <p:sp>
        <p:nvSpPr>
          <p:cNvPr id="5" name="Freeform 5"/>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6">
              <a:extLst>
                <a:ext uri="{96DAC541-7B7A-43D3-8B79-37D633B846F1}">
                  <asvg:svgBlip xmlns:asvg="http://schemas.microsoft.com/office/drawing/2016/SVG/main" r:embed="rId7"/>
                </a:ext>
              </a:extLst>
            </a:blip>
            <a:stretch>
              <a:fillRect l="-5929" t="-479913" r="-5415" b="-448885"/>
            </a:stretch>
          </a:blipFill>
          <a:ln w="38100" cap="rnd">
            <a:solidFill>
              <a:srgbClr val="27748C"/>
            </a:solidFill>
            <a:prstDash val="solid"/>
            <a:round/>
          </a:ln>
        </p:spPr>
        <p:txBody>
          <a:bodyPr/>
          <a:lstStyle/>
          <a:p>
            <a:endParaRPr lang="en-ID"/>
          </a:p>
        </p:txBody>
      </p:sp>
      <p:sp>
        <p:nvSpPr>
          <p:cNvPr id="6" name="Freeform 6"/>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7" name="Freeform 7"/>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Freeform 8"/>
          <p:cNvSpPr/>
          <p:nvPr/>
        </p:nvSpPr>
        <p:spPr>
          <a:xfrm>
            <a:off x="1973222" y="8806708"/>
            <a:ext cx="13876378"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10">
              <a:extLst>
                <a:ext uri="{96DAC541-7B7A-43D3-8B79-37D633B846F1}">
                  <asvg:svgBlip xmlns:asvg="http://schemas.microsoft.com/office/drawing/2016/SVG/main" r:embed="rId11"/>
                </a:ext>
              </a:extLst>
            </a:blip>
            <a:stretch>
              <a:fillRect l="-33104" t="-449889" r="-47702" b="-850106"/>
            </a:stretch>
          </a:blipFill>
        </p:spPr>
        <p:txBody>
          <a:bodyPr/>
          <a:lstStyle/>
          <a:p>
            <a:endParaRPr lang="en-ID"/>
          </a:p>
        </p:txBody>
      </p:sp>
      <p:sp>
        <p:nvSpPr>
          <p:cNvPr id="9" name="TextBox 9"/>
          <p:cNvSpPr txBox="1"/>
          <p:nvPr/>
        </p:nvSpPr>
        <p:spPr>
          <a:xfrm>
            <a:off x="3309192" y="1038225"/>
            <a:ext cx="11669617" cy="1560450"/>
          </a:xfrm>
          <a:prstGeom prst="rect">
            <a:avLst/>
          </a:prstGeom>
        </p:spPr>
        <p:txBody>
          <a:bodyPr lIns="0" tIns="0" rIns="0" bIns="0" rtlCol="0" anchor="t">
            <a:spAutoFit/>
          </a:bodyPr>
          <a:lstStyle/>
          <a:p>
            <a:pPr marL="0" lvl="0" indent="0" algn="ctr">
              <a:lnSpc>
                <a:spcPts val="6148"/>
              </a:lnSpc>
              <a:spcBef>
                <a:spcPct val="0"/>
              </a:spcBef>
            </a:pPr>
            <a:r>
              <a:rPr lang="en-US" sz="5300">
                <a:solidFill>
                  <a:srgbClr val="0C2535"/>
                </a:solidFill>
                <a:latin typeface="Neue Machina"/>
                <a:ea typeface="Neue Machina"/>
                <a:cs typeface="Neue Machina"/>
                <a:sym typeface="Neue Machina"/>
              </a:rPr>
              <a:t>Rencana Pengembangan Selanjutnya</a:t>
            </a:r>
          </a:p>
        </p:txBody>
      </p:sp>
      <p:sp>
        <p:nvSpPr>
          <p:cNvPr id="10" name="Freeform 10"/>
          <p:cNvSpPr/>
          <p:nvPr/>
        </p:nvSpPr>
        <p:spPr>
          <a:xfrm rot="-284134" flipH="1">
            <a:off x="2358538" y="2831872"/>
            <a:ext cx="5426148" cy="4808924"/>
          </a:xfrm>
          <a:custGeom>
            <a:avLst/>
            <a:gdLst/>
            <a:ahLst/>
            <a:cxnLst/>
            <a:rect l="l" t="t" r="r" b="b"/>
            <a:pathLst>
              <a:path w="5426148" h="4808924">
                <a:moveTo>
                  <a:pt x="5426148" y="0"/>
                </a:moveTo>
                <a:lnTo>
                  <a:pt x="0" y="0"/>
                </a:lnTo>
                <a:lnTo>
                  <a:pt x="0" y="4808924"/>
                </a:lnTo>
                <a:lnTo>
                  <a:pt x="5426148" y="4808924"/>
                </a:lnTo>
                <a:lnTo>
                  <a:pt x="542614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1" name="AutoShape 11"/>
          <p:cNvSpPr/>
          <p:nvPr/>
        </p:nvSpPr>
        <p:spPr>
          <a:xfrm>
            <a:off x="8135855" y="3228134"/>
            <a:ext cx="0" cy="5024442"/>
          </a:xfrm>
          <a:prstGeom prst="line">
            <a:avLst/>
          </a:prstGeom>
          <a:ln w="38100" cap="flat">
            <a:solidFill>
              <a:srgbClr val="000000"/>
            </a:solidFill>
            <a:prstDash val="lgDash"/>
            <a:headEnd type="none" w="sm" len="sm"/>
            <a:tailEnd type="none" w="sm" len="sm"/>
          </a:ln>
        </p:spPr>
        <p:txBody>
          <a:bodyPr/>
          <a:lstStyle/>
          <a:p>
            <a:endParaRPr lang="en-ID"/>
          </a:p>
        </p:txBody>
      </p:sp>
      <p:sp>
        <p:nvSpPr>
          <p:cNvPr id="12" name="Freeform 12"/>
          <p:cNvSpPr/>
          <p:nvPr/>
        </p:nvSpPr>
        <p:spPr>
          <a:xfrm rot="-3980939">
            <a:off x="13255057" y="134790"/>
            <a:ext cx="3115282" cy="3162723"/>
          </a:xfrm>
          <a:custGeom>
            <a:avLst/>
            <a:gdLst/>
            <a:ahLst/>
            <a:cxnLst/>
            <a:rect l="l" t="t" r="r" b="b"/>
            <a:pathLst>
              <a:path w="3115282" h="3162723">
                <a:moveTo>
                  <a:pt x="0" y="0"/>
                </a:moveTo>
                <a:lnTo>
                  <a:pt x="3115281" y="0"/>
                </a:lnTo>
                <a:lnTo>
                  <a:pt x="3115281" y="3162723"/>
                </a:lnTo>
                <a:lnTo>
                  <a:pt x="0" y="3162723"/>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ID"/>
          </a:p>
        </p:txBody>
      </p:sp>
      <p:sp>
        <p:nvSpPr>
          <p:cNvPr id="13" name="Freeform 13"/>
          <p:cNvSpPr/>
          <p:nvPr/>
        </p:nvSpPr>
        <p:spPr>
          <a:xfrm>
            <a:off x="8525096" y="3352474"/>
            <a:ext cx="144812" cy="424873"/>
          </a:xfrm>
          <a:custGeom>
            <a:avLst/>
            <a:gdLst/>
            <a:ahLst/>
            <a:cxnLst/>
            <a:rect l="l" t="t" r="r" b="b"/>
            <a:pathLst>
              <a:path w="144812" h="424873">
                <a:moveTo>
                  <a:pt x="0" y="0"/>
                </a:moveTo>
                <a:lnTo>
                  <a:pt x="144812" y="0"/>
                </a:lnTo>
                <a:lnTo>
                  <a:pt x="144812" y="424872"/>
                </a:lnTo>
                <a:lnTo>
                  <a:pt x="0" y="424872"/>
                </a:lnTo>
                <a:lnTo>
                  <a:pt x="0" y="0"/>
                </a:lnTo>
                <a:close/>
              </a:path>
            </a:pathLst>
          </a:custGeom>
          <a:blipFill>
            <a:blip r:embed="rId16">
              <a:extLst>
                <a:ext uri="{96DAC541-7B7A-43D3-8B79-37D633B846F1}">
                  <asvg:svgBlip xmlns:asvg="http://schemas.microsoft.com/office/drawing/2016/SVG/main" r:embed="rId17"/>
                </a:ext>
              </a:extLst>
            </a:blip>
            <a:stretch>
              <a:fillRect l="-286308" t="-37478" r="-283866" b="-74952"/>
            </a:stretch>
          </a:blipFill>
        </p:spPr>
        <p:txBody>
          <a:bodyPr/>
          <a:lstStyle/>
          <a:p>
            <a:endParaRPr lang="en-ID"/>
          </a:p>
        </p:txBody>
      </p:sp>
      <p:sp>
        <p:nvSpPr>
          <p:cNvPr id="14" name="Freeform 14"/>
          <p:cNvSpPr/>
          <p:nvPr/>
        </p:nvSpPr>
        <p:spPr>
          <a:xfrm>
            <a:off x="16284402" y="410000"/>
            <a:ext cx="1576600" cy="829686"/>
          </a:xfrm>
          <a:custGeom>
            <a:avLst/>
            <a:gdLst/>
            <a:ahLst/>
            <a:cxnLst/>
            <a:rect l="l" t="t" r="r" b="b"/>
            <a:pathLst>
              <a:path w="1576600" h="829686">
                <a:moveTo>
                  <a:pt x="0" y="0"/>
                </a:moveTo>
                <a:lnTo>
                  <a:pt x="1576600" y="0"/>
                </a:lnTo>
                <a:lnTo>
                  <a:pt x="1576600" y="829686"/>
                </a:lnTo>
                <a:lnTo>
                  <a:pt x="0" y="82968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15" name="Freeform 15"/>
          <p:cNvSpPr/>
          <p:nvPr/>
        </p:nvSpPr>
        <p:spPr>
          <a:xfrm>
            <a:off x="8525096" y="4836572"/>
            <a:ext cx="144812" cy="424873"/>
          </a:xfrm>
          <a:custGeom>
            <a:avLst/>
            <a:gdLst/>
            <a:ahLst/>
            <a:cxnLst/>
            <a:rect l="l" t="t" r="r" b="b"/>
            <a:pathLst>
              <a:path w="144812" h="424873">
                <a:moveTo>
                  <a:pt x="0" y="0"/>
                </a:moveTo>
                <a:lnTo>
                  <a:pt x="144812" y="0"/>
                </a:lnTo>
                <a:lnTo>
                  <a:pt x="144812" y="424873"/>
                </a:lnTo>
                <a:lnTo>
                  <a:pt x="0" y="424873"/>
                </a:lnTo>
                <a:lnTo>
                  <a:pt x="0" y="0"/>
                </a:lnTo>
                <a:close/>
              </a:path>
            </a:pathLst>
          </a:custGeom>
          <a:blipFill>
            <a:blip r:embed="rId16">
              <a:extLst>
                <a:ext uri="{96DAC541-7B7A-43D3-8B79-37D633B846F1}">
                  <asvg:svgBlip xmlns:asvg="http://schemas.microsoft.com/office/drawing/2016/SVG/main" r:embed="rId17"/>
                </a:ext>
              </a:extLst>
            </a:blip>
            <a:stretch>
              <a:fillRect l="-286308" t="-37478" r="-283866" b="-74952"/>
            </a:stretch>
          </a:blipFill>
        </p:spPr>
        <p:txBody>
          <a:bodyPr/>
          <a:lstStyle/>
          <a:p>
            <a:endParaRPr lang="en-ID"/>
          </a:p>
        </p:txBody>
      </p:sp>
      <p:sp>
        <p:nvSpPr>
          <p:cNvPr id="16" name="Freeform 16"/>
          <p:cNvSpPr/>
          <p:nvPr/>
        </p:nvSpPr>
        <p:spPr>
          <a:xfrm>
            <a:off x="8525096" y="6544145"/>
            <a:ext cx="144812" cy="424873"/>
          </a:xfrm>
          <a:custGeom>
            <a:avLst/>
            <a:gdLst/>
            <a:ahLst/>
            <a:cxnLst/>
            <a:rect l="l" t="t" r="r" b="b"/>
            <a:pathLst>
              <a:path w="144812" h="424873">
                <a:moveTo>
                  <a:pt x="0" y="0"/>
                </a:moveTo>
                <a:lnTo>
                  <a:pt x="144812" y="0"/>
                </a:lnTo>
                <a:lnTo>
                  <a:pt x="144812" y="424872"/>
                </a:lnTo>
                <a:lnTo>
                  <a:pt x="0" y="424872"/>
                </a:lnTo>
                <a:lnTo>
                  <a:pt x="0" y="0"/>
                </a:lnTo>
                <a:close/>
              </a:path>
            </a:pathLst>
          </a:custGeom>
          <a:blipFill>
            <a:blip r:embed="rId16">
              <a:extLst>
                <a:ext uri="{96DAC541-7B7A-43D3-8B79-37D633B846F1}">
                  <asvg:svgBlip xmlns:asvg="http://schemas.microsoft.com/office/drawing/2016/SVG/main" r:embed="rId17"/>
                </a:ext>
              </a:extLst>
            </a:blip>
            <a:stretch>
              <a:fillRect l="-286308" t="-37478" r="-283866" b="-74952"/>
            </a:stretch>
          </a:blipFill>
        </p:spPr>
        <p:txBody>
          <a:bodyPr/>
          <a:lstStyle/>
          <a:p>
            <a:endParaRPr lang="en-ID"/>
          </a:p>
        </p:txBody>
      </p:sp>
      <p:sp>
        <p:nvSpPr>
          <p:cNvPr id="17" name="TextBox 17"/>
          <p:cNvSpPr txBox="1"/>
          <p:nvPr/>
        </p:nvSpPr>
        <p:spPr>
          <a:xfrm>
            <a:off x="8735553" y="3847485"/>
            <a:ext cx="7745245" cy="720725"/>
          </a:xfrm>
          <a:prstGeom prst="rect">
            <a:avLst/>
          </a:prstGeom>
        </p:spPr>
        <p:txBody>
          <a:bodyPr lIns="0" tIns="0" rIns="0" bIns="0" rtlCol="0" anchor="t">
            <a:spAutoFit/>
          </a:bodyPr>
          <a:lstStyle/>
          <a:p>
            <a:pPr marL="431802" lvl="1" indent="-215901" algn="l">
              <a:lnSpc>
                <a:spcPts val="2800"/>
              </a:lnSpc>
              <a:spcBef>
                <a:spcPct val="0"/>
              </a:spcBef>
              <a:buFont typeface="Arial"/>
              <a:buChar char="•"/>
            </a:pPr>
            <a:r>
              <a:rPr lang="en-US" sz="2000">
                <a:solidFill>
                  <a:srgbClr val="000000"/>
                </a:solidFill>
                <a:latin typeface="Poppins"/>
                <a:ea typeface="Poppins"/>
                <a:cs typeface="Poppins"/>
                <a:sym typeface="Poppins"/>
              </a:rPr>
              <a:t>Impl</a:t>
            </a:r>
            <a:r>
              <a:rPr lang="en-US" sz="2000" u="none" strike="noStrike">
                <a:solidFill>
                  <a:srgbClr val="000000"/>
                </a:solidFill>
                <a:latin typeface="Poppins"/>
                <a:ea typeface="Poppins"/>
                <a:cs typeface="Poppins"/>
                <a:sym typeface="Poppins"/>
              </a:rPr>
              <a:t>ementasi Proses Checkout: </a:t>
            </a:r>
          </a:p>
          <a:p>
            <a:pPr marL="431802" lvl="1" indent="-215901" algn="l">
              <a:lnSpc>
                <a:spcPts val="2800"/>
              </a:lnSpc>
              <a:spcBef>
                <a:spcPct val="0"/>
              </a:spcBef>
              <a:buFont typeface="Arial"/>
              <a:buChar char="•"/>
            </a:pPr>
            <a:r>
              <a:rPr lang="en-US" sz="2000" u="none" strike="noStrike">
                <a:solidFill>
                  <a:srgbClr val="000000"/>
                </a:solidFill>
                <a:latin typeface="Poppins"/>
                <a:ea typeface="Poppins"/>
                <a:cs typeface="Poppins"/>
                <a:sym typeface="Poppins"/>
              </a:rPr>
              <a:t>Integrasi Sistem Pembayaran: </a:t>
            </a:r>
          </a:p>
        </p:txBody>
      </p:sp>
      <p:sp>
        <p:nvSpPr>
          <p:cNvPr id="18" name="TextBox 18"/>
          <p:cNvSpPr txBox="1"/>
          <p:nvPr/>
        </p:nvSpPr>
        <p:spPr>
          <a:xfrm>
            <a:off x="8735553" y="6953431"/>
            <a:ext cx="7745245" cy="1073150"/>
          </a:xfrm>
          <a:prstGeom prst="rect">
            <a:avLst/>
          </a:prstGeom>
        </p:spPr>
        <p:txBody>
          <a:bodyPr lIns="0" tIns="0" rIns="0" bIns="0" rtlCol="0" anchor="t">
            <a:spAutoFit/>
          </a:bodyPr>
          <a:lstStyle/>
          <a:p>
            <a:pPr marL="431802" lvl="1" indent="-215901" algn="l">
              <a:lnSpc>
                <a:spcPts val="2800"/>
              </a:lnSpc>
              <a:spcBef>
                <a:spcPct val="0"/>
              </a:spcBef>
              <a:buFont typeface="Arial"/>
              <a:buChar char="•"/>
            </a:pPr>
            <a:r>
              <a:rPr lang="en-US" sz="2000">
                <a:solidFill>
                  <a:srgbClr val="000000"/>
                </a:solidFill>
                <a:latin typeface="Poppins"/>
                <a:ea typeface="Poppins"/>
                <a:cs typeface="Poppins"/>
                <a:sym typeface="Poppins"/>
              </a:rPr>
              <a:t>Fungsionalitas Pencarian &amp; Filt</a:t>
            </a:r>
            <a:r>
              <a:rPr lang="en-US" sz="2000" u="none" strike="noStrike">
                <a:solidFill>
                  <a:srgbClr val="000000"/>
                </a:solidFill>
                <a:latin typeface="Poppins"/>
                <a:ea typeface="Poppins"/>
                <a:cs typeface="Poppins"/>
                <a:sym typeface="Poppins"/>
              </a:rPr>
              <a:t>er</a:t>
            </a:r>
          </a:p>
          <a:p>
            <a:pPr marL="431802" lvl="1" indent="-215901" algn="l">
              <a:lnSpc>
                <a:spcPts val="2800"/>
              </a:lnSpc>
              <a:spcBef>
                <a:spcPct val="0"/>
              </a:spcBef>
              <a:buFont typeface="Arial"/>
              <a:buChar char="•"/>
            </a:pPr>
            <a:r>
              <a:rPr lang="en-US" sz="2000" u="none" strike="noStrike">
                <a:solidFill>
                  <a:srgbClr val="000000"/>
                </a:solidFill>
                <a:latin typeface="Poppins"/>
                <a:ea typeface="Poppins"/>
                <a:cs typeface="Poppins"/>
                <a:sym typeface="Poppins"/>
              </a:rPr>
              <a:t>Laporan Penjualan untuk Mitra</a:t>
            </a:r>
          </a:p>
          <a:p>
            <a:pPr marL="431802" lvl="1" indent="-215901" algn="l">
              <a:lnSpc>
                <a:spcPts val="2800"/>
              </a:lnSpc>
              <a:spcBef>
                <a:spcPct val="0"/>
              </a:spcBef>
              <a:buFont typeface="Arial"/>
              <a:buChar char="•"/>
            </a:pPr>
            <a:r>
              <a:rPr lang="en-US" sz="2000" u="none" strike="noStrike">
                <a:solidFill>
                  <a:srgbClr val="000000"/>
                </a:solidFill>
                <a:latin typeface="Poppins"/>
                <a:ea typeface="Poppins"/>
                <a:cs typeface="Poppins"/>
                <a:sym typeface="Poppins"/>
              </a:rPr>
              <a:t>Sistem Notifikasi Real-time</a:t>
            </a:r>
          </a:p>
        </p:txBody>
      </p:sp>
      <p:sp>
        <p:nvSpPr>
          <p:cNvPr id="19" name="TextBox 19"/>
          <p:cNvSpPr txBox="1"/>
          <p:nvPr/>
        </p:nvSpPr>
        <p:spPr>
          <a:xfrm>
            <a:off x="8735553" y="5204295"/>
            <a:ext cx="7745245" cy="1073150"/>
          </a:xfrm>
          <a:prstGeom prst="rect">
            <a:avLst/>
          </a:prstGeom>
        </p:spPr>
        <p:txBody>
          <a:bodyPr lIns="0" tIns="0" rIns="0" bIns="0" rtlCol="0" anchor="t">
            <a:spAutoFit/>
          </a:bodyPr>
          <a:lstStyle/>
          <a:p>
            <a:pPr marL="431802" lvl="1" indent="-215901" algn="l">
              <a:lnSpc>
                <a:spcPts val="2800"/>
              </a:lnSpc>
              <a:spcBef>
                <a:spcPct val="0"/>
              </a:spcBef>
              <a:buFont typeface="Arial"/>
              <a:buChar char="•"/>
            </a:pPr>
            <a:r>
              <a:rPr lang="en-US" sz="2000">
                <a:solidFill>
                  <a:srgbClr val="000000"/>
                </a:solidFill>
                <a:latin typeface="Poppins"/>
                <a:ea typeface="Poppins"/>
                <a:cs typeface="Poppins"/>
                <a:sym typeface="Poppins"/>
              </a:rPr>
              <a:t>Manajemen Profil L</a:t>
            </a:r>
            <a:r>
              <a:rPr lang="en-US" sz="2000" u="none" strike="noStrike">
                <a:solidFill>
                  <a:srgbClr val="000000"/>
                </a:solidFill>
                <a:latin typeface="Poppins"/>
                <a:ea typeface="Poppins"/>
                <a:cs typeface="Poppins"/>
                <a:sym typeface="Poppins"/>
              </a:rPr>
              <a:t>engkap</a:t>
            </a:r>
          </a:p>
          <a:p>
            <a:pPr marL="431802" lvl="1" indent="-215901" algn="l">
              <a:lnSpc>
                <a:spcPts val="2800"/>
              </a:lnSpc>
              <a:spcBef>
                <a:spcPct val="0"/>
              </a:spcBef>
              <a:buFont typeface="Arial"/>
              <a:buChar char="•"/>
            </a:pPr>
            <a:r>
              <a:rPr lang="en-US" sz="2000" u="none" strike="noStrike">
                <a:solidFill>
                  <a:srgbClr val="000000"/>
                </a:solidFill>
                <a:latin typeface="Poppins"/>
                <a:ea typeface="Poppins"/>
                <a:cs typeface="Poppins"/>
                <a:sym typeface="Poppins"/>
              </a:rPr>
              <a:t>Riwayat &amp; Pelacakan Pesanan</a:t>
            </a:r>
          </a:p>
          <a:p>
            <a:pPr marL="431802" lvl="1" indent="-215901" algn="l">
              <a:lnSpc>
                <a:spcPts val="2800"/>
              </a:lnSpc>
              <a:spcBef>
                <a:spcPct val="0"/>
              </a:spcBef>
              <a:buFont typeface="Arial"/>
              <a:buChar char="•"/>
            </a:pPr>
            <a:r>
              <a:rPr lang="en-US" sz="2000" u="none" strike="noStrike">
                <a:solidFill>
                  <a:srgbClr val="000000"/>
                </a:solidFill>
                <a:latin typeface="Poppins"/>
                <a:ea typeface="Poppins"/>
                <a:cs typeface="Poppins"/>
                <a:sym typeface="Poppins"/>
              </a:rPr>
              <a:t>Sistem Rating dan Ulasan</a:t>
            </a:r>
          </a:p>
        </p:txBody>
      </p:sp>
      <p:sp>
        <p:nvSpPr>
          <p:cNvPr id="20" name="TextBox 20"/>
          <p:cNvSpPr txBox="1"/>
          <p:nvPr/>
        </p:nvSpPr>
        <p:spPr>
          <a:xfrm>
            <a:off x="8811753" y="3310910"/>
            <a:ext cx="5934095"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00000"/>
                </a:solidFill>
                <a:latin typeface="Poppins Bold"/>
                <a:ea typeface="Poppins Bold"/>
                <a:cs typeface="Poppins Bold"/>
                <a:sym typeface="Poppins Bold"/>
              </a:rPr>
              <a:t>Menyempurnakan Alur Transaksi</a:t>
            </a:r>
          </a:p>
        </p:txBody>
      </p:sp>
      <p:sp>
        <p:nvSpPr>
          <p:cNvPr id="21" name="TextBox 21"/>
          <p:cNvSpPr txBox="1"/>
          <p:nvPr/>
        </p:nvSpPr>
        <p:spPr>
          <a:xfrm>
            <a:off x="8811753" y="6502581"/>
            <a:ext cx="5579844"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00000"/>
                </a:solidFill>
                <a:latin typeface="Poppins Bold"/>
                <a:ea typeface="Poppins Bold"/>
                <a:cs typeface="Poppins Bold"/>
                <a:sym typeface="Poppins Bold"/>
              </a:rPr>
              <a:t>Fitur Analitik &amp;</a:t>
            </a:r>
            <a:r>
              <a:rPr lang="en-US" sz="2499" b="1" u="none" strike="noStrike">
                <a:solidFill>
                  <a:srgbClr val="000000"/>
                </a:solidFill>
                <a:latin typeface="Poppins Bold"/>
                <a:ea typeface="Poppins Bold"/>
                <a:cs typeface="Poppins Bold"/>
                <a:sym typeface="Poppins Bold"/>
              </a:rPr>
              <a:t> Bisnis</a:t>
            </a:r>
          </a:p>
        </p:txBody>
      </p:sp>
      <p:sp>
        <p:nvSpPr>
          <p:cNvPr id="22" name="TextBox 22"/>
          <p:cNvSpPr txBox="1"/>
          <p:nvPr/>
        </p:nvSpPr>
        <p:spPr>
          <a:xfrm>
            <a:off x="8811753" y="4795009"/>
            <a:ext cx="6314188"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00000"/>
                </a:solidFill>
                <a:latin typeface="Poppins Bold"/>
                <a:ea typeface="Poppins Bold"/>
                <a:cs typeface="Poppins Bold"/>
                <a:sym typeface="Poppins Bold"/>
              </a:rPr>
              <a:t>Peningkatan Fitur Pengguna</a:t>
            </a:r>
            <a:r>
              <a:rPr lang="en-US" sz="2499" b="1" u="none" strike="noStrike">
                <a:solidFill>
                  <a:srgbClr val="000000"/>
                </a:solidFill>
                <a:latin typeface="Poppins Bold"/>
                <a:ea typeface="Poppins Bold"/>
                <a:cs typeface="Poppins Bold"/>
                <a:sym typeface="Poppins Bold"/>
              </a:rPr>
              <a:t> &amp; Mitra</a:t>
            </a:r>
          </a:p>
        </p:txBody>
      </p:sp>
      <p:sp>
        <p:nvSpPr>
          <p:cNvPr id="23" name="Freeform 23"/>
          <p:cNvSpPr/>
          <p:nvPr/>
        </p:nvSpPr>
        <p:spPr>
          <a:xfrm>
            <a:off x="761833" y="2800629"/>
            <a:ext cx="855011" cy="855011"/>
          </a:xfrm>
          <a:custGeom>
            <a:avLst/>
            <a:gdLst/>
            <a:ahLst/>
            <a:cxnLst/>
            <a:rect l="l" t="t" r="r" b="b"/>
            <a:pathLst>
              <a:path w="855011" h="855011">
                <a:moveTo>
                  <a:pt x="0" y="0"/>
                </a:moveTo>
                <a:lnTo>
                  <a:pt x="855011" y="0"/>
                </a:lnTo>
                <a:lnTo>
                  <a:pt x="855011" y="855011"/>
                </a:lnTo>
                <a:lnTo>
                  <a:pt x="0" y="85501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Freeform 2"/>
          <p:cNvSpPr/>
          <p:nvPr/>
        </p:nvSpPr>
        <p:spPr>
          <a:xfrm>
            <a:off x="5878558" y="7047452"/>
            <a:ext cx="6530884" cy="3518514"/>
          </a:xfrm>
          <a:custGeom>
            <a:avLst/>
            <a:gdLst/>
            <a:ahLst/>
            <a:cxnLst/>
            <a:rect l="l" t="t" r="r" b="b"/>
            <a:pathLst>
              <a:path w="6530884" h="3518514">
                <a:moveTo>
                  <a:pt x="0" y="0"/>
                </a:moveTo>
                <a:lnTo>
                  <a:pt x="6530884" y="0"/>
                </a:lnTo>
                <a:lnTo>
                  <a:pt x="6530884" y="3518513"/>
                </a:lnTo>
                <a:lnTo>
                  <a:pt x="0" y="3518513"/>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D"/>
          </a:p>
        </p:txBody>
      </p:sp>
      <p:sp>
        <p:nvSpPr>
          <p:cNvPr id="3" name="Freeform 3"/>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l="-5929" t="-479913" r="-5415" b="-448885"/>
            </a:stretch>
          </a:blipFill>
          <a:ln w="38100" cap="rnd">
            <a:solidFill>
              <a:srgbClr val="27748C"/>
            </a:solidFill>
            <a:prstDash val="solid"/>
            <a:round/>
          </a:ln>
        </p:spPr>
        <p:txBody>
          <a:bodyPr/>
          <a:lstStyle/>
          <a:p>
            <a:endParaRPr lang="en-ID"/>
          </a:p>
        </p:txBody>
      </p:sp>
      <p:sp>
        <p:nvSpPr>
          <p:cNvPr id="4" name="Freeform 4"/>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5" name="Freeform 5"/>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6" name="Freeform 6"/>
          <p:cNvSpPr/>
          <p:nvPr/>
        </p:nvSpPr>
        <p:spPr>
          <a:xfrm>
            <a:off x="1973222" y="8806708"/>
            <a:ext cx="14333578"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8">
              <a:extLst>
                <a:ext uri="{96DAC541-7B7A-43D3-8B79-37D633B846F1}">
                  <asvg:svgBlip xmlns:asvg="http://schemas.microsoft.com/office/drawing/2016/SVG/main" r:embed="rId9"/>
                </a:ext>
              </a:extLst>
            </a:blip>
            <a:stretch>
              <a:fillRect l="-33104" t="-449889" r="-47702" b="-850106"/>
            </a:stretch>
          </a:blipFill>
        </p:spPr>
        <p:txBody>
          <a:bodyPr/>
          <a:lstStyle/>
          <a:p>
            <a:endParaRPr lang="en-ID"/>
          </a:p>
        </p:txBody>
      </p:sp>
      <p:sp>
        <p:nvSpPr>
          <p:cNvPr id="7" name="TextBox 7"/>
          <p:cNvSpPr txBox="1"/>
          <p:nvPr/>
        </p:nvSpPr>
        <p:spPr>
          <a:xfrm>
            <a:off x="4131793" y="3068763"/>
            <a:ext cx="10024413" cy="2157878"/>
          </a:xfrm>
          <a:prstGeom prst="rect">
            <a:avLst/>
          </a:prstGeom>
        </p:spPr>
        <p:txBody>
          <a:bodyPr lIns="0" tIns="0" rIns="0" bIns="0" rtlCol="0" anchor="t">
            <a:spAutoFit/>
          </a:bodyPr>
          <a:lstStyle/>
          <a:p>
            <a:pPr marL="0" lvl="0" indent="0" algn="ctr">
              <a:lnSpc>
                <a:spcPts val="16884"/>
              </a:lnSpc>
              <a:spcBef>
                <a:spcPct val="0"/>
              </a:spcBef>
            </a:pPr>
            <a:r>
              <a:rPr lang="en-US" sz="14555" u="none" strike="noStrike">
                <a:solidFill>
                  <a:srgbClr val="0C2535"/>
                </a:solidFill>
                <a:latin typeface="Neue Machina"/>
                <a:ea typeface="Neue Machina"/>
                <a:cs typeface="Neue Machina"/>
                <a:sym typeface="Neue Machina"/>
              </a:rPr>
              <a:t>Thank You</a:t>
            </a:r>
          </a:p>
        </p:txBody>
      </p:sp>
      <p:sp>
        <p:nvSpPr>
          <p:cNvPr id="8" name="TextBox 8"/>
          <p:cNvSpPr txBox="1"/>
          <p:nvPr/>
        </p:nvSpPr>
        <p:spPr>
          <a:xfrm>
            <a:off x="0" y="523875"/>
            <a:ext cx="7914071" cy="4871614"/>
          </a:xfrm>
          <a:prstGeom prst="rect">
            <a:avLst/>
          </a:prstGeom>
        </p:spPr>
        <p:txBody>
          <a:bodyPr lIns="0" tIns="0" rIns="0" bIns="0" rtlCol="0" anchor="t">
            <a:spAutoFit/>
          </a:bodyPr>
          <a:lstStyle/>
          <a:p>
            <a:pPr marL="0" lvl="0" indent="0" algn="l">
              <a:lnSpc>
                <a:spcPts val="18520"/>
              </a:lnSpc>
              <a:spcBef>
                <a:spcPct val="0"/>
              </a:spcBef>
            </a:pPr>
            <a:r>
              <a:rPr lang="en-US" sz="20131" u="none" strike="noStrike">
                <a:solidFill>
                  <a:srgbClr val="0C2535">
                    <a:alpha val="6667"/>
                  </a:srgbClr>
                </a:solidFill>
                <a:latin typeface="Neue Machina"/>
                <a:ea typeface="Neue Machina"/>
                <a:cs typeface="Neue Machina"/>
                <a:sym typeface="Neue Machina"/>
              </a:rPr>
              <a:t>Thank You</a:t>
            </a:r>
          </a:p>
        </p:txBody>
      </p:sp>
      <p:sp>
        <p:nvSpPr>
          <p:cNvPr id="9" name="Freeform 9"/>
          <p:cNvSpPr/>
          <p:nvPr/>
        </p:nvSpPr>
        <p:spPr>
          <a:xfrm rot="-631499">
            <a:off x="14566680" y="2947621"/>
            <a:ext cx="5959461" cy="5043194"/>
          </a:xfrm>
          <a:custGeom>
            <a:avLst/>
            <a:gdLst/>
            <a:ahLst/>
            <a:cxnLst/>
            <a:rect l="l" t="t" r="r" b="b"/>
            <a:pathLst>
              <a:path w="5959461" h="5043194">
                <a:moveTo>
                  <a:pt x="0" y="0"/>
                </a:moveTo>
                <a:lnTo>
                  <a:pt x="5959461" y="0"/>
                </a:lnTo>
                <a:lnTo>
                  <a:pt x="5959461" y="5043194"/>
                </a:lnTo>
                <a:lnTo>
                  <a:pt x="0" y="50431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10" name="Freeform 10"/>
          <p:cNvSpPr/>
          <p:nvPr/>
        </p:nvSpPr>
        <p:spPr>
          <a:xfrm rot="567219">
            <a:off x="-521057" y="2689456"/>
            <a:ext cx="3317430" cy="4232766"/>
          </a:xfrm>
          <a:custGeom>
            <a:avLst/>
            <a:gdLst/>
            <a:ahLst/>
            <a:cxnLst/>
            <a:rect l="l" t="t" r="r" b="b"/>
            <a:pathLst>
              <a:path w="3317430" h="4232766">
                <a:moveTo>
                  <a:pt x="0" y="0"/>
                </a:moveTo>
                <a:lnTo>
                  <a:pt x="3317431" y="0"/>
                </a:lnTo>
                <a:lnTo>
                  <a:pt x="3317431" y="4232766"/>
                </a:lnTo>
                <a:lnTo>
                  <a:pt x="0" y="42327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1" name="Freeform 11"/>
          <p:cNvSpPr/>
          <p:nvPr/>
        </p:nvSpPr>
        <p:spPr>
          <a:xfrm rot="882605">
            <a:off x="-1019406" y="5022314"/>
            <a:ext cx="4654462" cy="3421030"/>
          </a:xfrm>
          <a:custGeom>
            <a:avLst/>
            <a:gdLst/>
            <a:ahLst/>
            <a:cxnLst/>
            <a:rect l="l" t="t" r="r" b="b"/>
            <a:pathLst>
              <a:path w="4654462" h="3421030">
                <a:moveTo>
                  <a:pt x="0" y="0"/>
                </a:moveTo>
                <a:lnTo>
                  <a:pt x="4654462" y="0"/>
                </a:lnTo>
                <a:lnTo>
                  <a:pt x="4654462" y="3421030"/>
                </a:lnTo>
                <a:lnTo>
                  <a:pt x="0" y="342103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2" name="Freeform 12"/>
          <p:cNvSpPr/>
          <p:nvPr/>
        </p:nvSpPr>
        <p:spPr>
          <a:xfrm>
            <a:off x="6373761" y="5120818"/>
            <a:ext cx="5540478" cy="704102"/>
          </a:xfrm>
          <a:custGeom>
            <a:avLst/>
            <a:gdLst/>
            <a:ahLst/>
            <a:cxnLst/>
            <a:rect l="l" t="t" r="r" b="b"/>
            <a:pathLst>
              <a:path w="5540478" h="704102">
                <a:moveTo>
                  <a:pt x="0" y="0"/>
                </a:moveTo>
                <a:lnTo>
                  <a:pt x="5540478" y="0"/>
                </a:lnTo>
                <a:lnTo>
                  <a:pt x="5540478" y="704103"/>
                </a:lnTo>
                <a:lnTo>
                  <a:pt x="0" y="70410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D"/>
          </a:p>
        </p:txBody>
      </p:sp>
      <p:sp>
        <p:nvSpPr>
          <p:cNvPr id="13" name="Freeform 13"/>
          <p:cNvSpPr/>
          <p:nvPr/>
        </p:nvSpPr>
        <p:spPr>
          <a:xfrm>
            <a:off x="14973659" y="1028700"/>
            <a:ext cx="1097359" cy="617265"/>
          </a:xfrm>
          <a:custGeom>
            <a:avLst/>
            <a:gdLst/>
            <a:ahLst/>
            <a:cxnLst/>
            <a:rect l="l" t="t" r="r" b="b"/>
            <a:pathLst>
              <a:path w="1097359" h="617265">
                <a:moveTo>
                  <a:pt x="0" y="0"/>
                </a:moveTo>
                <a:lnTo>
                  <a:pt x="1097360" y="0"/>
                </a:lnTo>
                <a:lnTo>
                  <a:pt x="1097360" y="617265"/>
                </a:lnTo>
                <a:lnTo>
                  <a:pt x="0" y="617265"/>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ID"/>
          </a:p>
        </p:txBody>
      </p:sp>
      <p:sp>
        <p:nvSpPr>
          <p:cNvPr id="14" name="Freeform 14"/>
          <p:cNvSpPr/>
          <p:nvPr/>
        </p:nvSpPr>
        <p:spPr>
          <a:xfrm>
            <a:off x="8353116" y="1944281"/>
            <a:ext cx="405584" cy="406601"/>
          </a:xfrm>
          <a:custGeom>
            <a:avLst/>
            <a:gdLst/>
            <a:ahLst/>
            <a:cxnLst/>
            <a:rect l="l" t="t" r="r" b="b"/>
            <a:pathLst>
              <a:path w="405584" h="406601">
                <a:moveTo>
                  <a:pt x="0" y="0"/>
                </a:moveTo>
                <a:lnTo>
                  <a:pt x="405584" y="0"/>
                </a:lnTo>
                <a:lnTo>
                  <a:pt x="405584" y="406600"/>
                </a:lnTo>
                <a:lnTo>
                  <a:pt x="0" y="4066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15" name="Freeform 15"/>
          <p:cNvSpPr/>
          <p:nvPr/>
        </p:nvSpPr>
        <p:spPr>
          <a:xfrm>
            <a:off x="8941653" y="1944281"/>
            <a:ext cx="405584" cy="406601"/>
          </a:xfrm>
          <a:custGeom>
            <a:avLst/>
            <a:gdLst/>
            <a:ahLst/>
            <a:cxnLst/>
            <a:rect l="l" t="t" r="r" b="b"/>
            <a:pathLst>
              <a:path w="405584" h="406601">
                <a:moveTo>
                  <a:pt x="0" y="0"/>
                </a:moveTo>
                <a:lnTo>
                  <a:pt x="405584" y="0"/>
                </a:lnTo>
                <a:lnTo>
                  <a:pt x="405584" y="406600"/>
                </a:lnTo>
                <a:lnTo>
                  <a:pt x="0" y="4066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16" name="Freeform 16"/>
          <p:cNvSpPr/>
          <p:nvPr/>
        </p:nvSpPr>
        <p:spPr>
          <a:xfrm>
            <a:off x="9529300" y="1944281"/>
            <a:ext cx="405584" cy="406601"/>
          </a:xfrm>
          <a:custGeom>
            <a:avLst/>
            <a:gdLst/>
            <a:ahLst/>
            <a:cxnLst/>
            <a:rect l="l" t="t" r="r" b="b"/>
            <a:pathLst>
              <a:path w="405584" h="406601">
                <a:moveTo>
                  <a:pt x="0" y="0"/>
                </a:moveTo>
                <a:lnTo>
                  <a:pt x="405584" y="0"/>
                </a:lnTo>
                <a:lnTo>
                  <a:pt x="405584" y="406600"/>
                </a:lnTo>
                <a:lnTo>
                  <a:pt x="0" y="4066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extBox 2"/>
          <p:cNvSpPr txBox="1"/>
          <p:nvPr/>
        </p:nvSpPr>
        <p:spPr>
          <a:xfrm>
            <a:off x="168677" y="190050"/>
            <a:ext cx="14745848" cy="11907738"/>
          </a:xfrm>
          <a:prstGeom prst="rect">
            <a:avLst/>
          </a:prstGeom>
        </p:spPr>
        <p:txBody>
          <a:bodyPr lIns="0" tIns="0" rIns="0" bIns="0" rtlCol="0" anchor="t">
            <a:spAutoFit/>
          </a:bodyPr>
          <a:lstStyle/>
          <a:p>
            <a:pPr algn="l">
              <a:lnSpc>
                <a:spcPts val="18520"/>
              </a:lnSpc>
            </a:pPr>
            <a:r>
              <a:rPr lang="en-US" sz="20131">
                <a:solidFill>
                  <a:srgbClr val="0C2535">
                    <a:alpha val="6667"/>
                  </a:srgbClr>
                </a:solidFill>
                <a:latin typeface="Neue Machina"/>
                <a:ea typeface="Neue Machina"/>
                <a:cs typeface="Neue Machina"/>
                <a:sym typeface="Neue Machina"/>
              </a:rPr>
              <a:t>the greates</a:t>
            </a:r>
          </a:p>
          <a:p>
            <a:pPr algn="l">
              <a:lnSpc>
                <a:spcPts val="18520"/>
              </a:lnSpc>
            </a:pPr>
            <a:r>
              <a:rPr lang="en-US" sz="20131">
                <a:solidFill>
                  <a:srgbClr val="0C2535">
                    <a:alpha val="6667"/>
                  </a:srgbClr>
                </a:solidFill>
                <a:latin typeface="Neue Machina"/>
                <a:ea typeface="Neue Machina"/>
                <a:cs typeface="Neue Machina"/>
                <a:sym typeface="Neue Machina"/>
              </a:rPr>
              <a:t>team</a:t>
            </a:r>
          </a:p>
          <a:p>
            <a:pPr marL="0" lvl="0" indent="0" algn="l">
              <a:lnSpc>
                <a:spcPts val="18520"/>
              </a:lnSpc>
              <a:spcBef>
                <a:spcPct val="0"/>
              </a:spcBef>
            </a:pPr>
            <a:r>
              <a:rPr lang="en-US" sz="20131">
                <a:solidFill>
                  <a:srgbClr val="0C2535">
                    <a:alpha val="6667"/>
                  </a:srgbClr>
                </a:solidFill>
                <a:latin typeface="Neue Machina"/>
                <a:ea typeface="Neue Machina"/>
                <a:cs typeface="Neue Machina"/>
                <a:sym typeface="Neue Machina"/>
              </a:rPr>
              <a:t>ever has exist</a:t>
            </a:r>
          </a:p>
        </p:txBody>
      </p:sp>
      <p:sp>
        <p:nvSpPr>
          <p:cNvPr id="3" name="Freeform 3"/>
          <p:cNvSpPr/>
          <p:nvPr/>
        </p:nvSpPr>
        <p:spPr>
          <a:xfrm>
            <a:off x="-544610" y="8552048"/>
            <a:ext cx="4412949" cy="1817588"/>
          </a:xfrm>
          <a:custGeom>
            <a:avLst/>
            <a:gdLst/>
            <a:ahLst/>
            <a:cxnLst/>
            <a:rect l="l" t="t" r="r" b="b"/>
            <a:pathLst>
              <a:path w="4412949" h="1817588">
                <a:moveTo>
                  <a:pt x="0" y="0"/>
                </a:moveTo>
                <a:lnTo>
                  <a:pt x="4412949" y="0"/>
                </a:lnTo>
                <a:lnTo>
                  <a:pt x="4412949" y="1817588"/>
                </a:lnTo>
                <a:lnTo>
                  <a:pt x="0" y="1817588"/>
                </a:lnTo>
                <a:lnTo>
                  <a:pt x="0" y="0"/>
                </a:lnTo>
                <a:close/>
              </a:path>
            </a:pathLst>
          </a:custGeom>
          <a:blipFill>
            <a:blip r:embed="rId2">
              <a:alphaModFix amt="8999"/>
              <a:extLst>
                <a:ext uri="{96DAC541-7B7A-43D3-8B79-37D633B846F1}">
                  <asvg:svgBlip xmlns:asvg="http://schemas.microsoft.com/office/drawing/2016/SVG/main" r:embed="rId3"/>
                </a:ext>
              </a:extLst>
            </a:blip>
            <a:stretch>
              <a:fillRect b="-85128"/>
            </a:stretch>
          </a:blipFill>
          <a:ln cap="sq">
            <a:noFill/>
            <a:prstDash val="solid"/>
            <a:miter/>
          </a:ln>
        </p:spPr>
        <p:txBody>
          <a:bodyPr/>
          <a:lstStyle/>
          <a:p>
            <a:endParaRPr lang="en-ID"/>
          </a:p>
        </p:txBody>
      </p:sp>
      <p:sp>
        <p:nvSpPr>
          <p:cNvPr id="4" name="Freeform 4"/>
          <p:cNvSpPr/>
          <p:nvPr/>
        </p:nvSpPr>
        <p:spPr>
          <a:xfrm rot="-10800000">
            <a:off x="9144000" y="0"/>
            <a:ext cx="9722551" cy="4004485"/>
          </a:xfrm>
          <a:custGeom>
            <a:avLst/>
            <a:gdLst/>
            <a:ahLst/>
            <a:cxnLst/>
            <a:rect l="l" t="t" r="r" b="b"/>
            <a:pathLst>
              <a:path w="9722551" h="4004485">
                <a:moveTo>
                  <a:pt x="0" y="0"/>
                </a:moveTo>
                <a:lnTo>
                  <a:pt x="9722551" y="0"/>
                </a:lnTo>
                <a:lnTo>
                  <a:pt x="9722551" y="4004485"/>
                </a:lnTo>
                <a:lnTo>
                  <a:pt x="0" y="4004485"/>
                </a:lnTo>
                <a:lnTo>
                  <a:pt x="0" y="0"/>
                </a:lnTo>
                <a:close/>
              </a:path>
            </a:pathLst>
          </a:custGeom>
          <a:blipFill>
            <a:blip r:embed="rId2">
              <a:alphaModFix amt="8999"/>
              <a:extLst>
                <a:ext uri="{96DAC541-7B7A-43D3-8B79-37D633B846F1}">
                  <asvg:svgBlip xmlns:asvg="http://schemas.microsoft.com/office/drawing/2016/SVG/main" r:embed="rId3"/>
                </a:ext>
              </a:extLst>
            </a:blip>
            <a:stretch>
              <a:fillRect b="-85128"/>
            </a:stretch>
          </a:blipFill>
          <a:ln cap="sq">
            <a:noFill/>
            <a:prstDash val="solid"/>
            <a:miter/>
          </a:ln>
        </p:spPr>
        <p:txBody>
          <a:bodyPr/>
          <a:lstStyle/>
          <a:p>
            <a:endParaRPr lang="en-ID"/>
          </a:p>
        </p:txBody>
      </p:sp>
      <p:sp>
        <p:nvSpPr>
          <p:cNvPr id="5" name="Freeform 5"/>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l="-5929" t="-479913" r="-5415" b="-448885"/>
            </a:stretch>
          </a:blipFill>
          <a:ln w="38100" cap="rnd">
            <a:solidFill>
              <a:srgbClr val="27748C"/>
            </a:solidFill>
            <a:prstDash val="solid"/>
            <a:round/>
          </a:ln>
        </p:spPr>
        <p:txBody>
          <a:bodyPr/>
          <a:lstStyle/>
          <a:p>
            <a:endParaRPr lang="en-ID"/>
          </a:p>
        </p:txBody>
      </p:sp>
      <p:sp>
        <p:nvSpPr>
          <p:cNvPr id="6" name="Freeform 6"/>
          <p:cNvSpPr/>
          <p:nvPr/>
        </p:nvSpPr>
        <p:spPr>
          <a:xfrm>
            <a:off x="1973222" y="8806708"/>
            <a:ext cx="465178"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6">
              <a:extLst>
                <a:ext uri="{96DAC541-7B7A-43D3-8B79-37D633B846F1}">
                  <asvg:svgBlip xmlns:asvg="http://schemas.microsoft.com/office/drawing/2016/SVG/main" r:embed="rId7"/>
                </a:ext>
              </a:extLst>
            </a:blip>
            <a:stretch>
              <a:fillRect l="-33104" t="-449889" r="-47702" b="-850106"/>
            </a:stretch>
          </a:blipFill>
        </p:spPr>
        <p:txBody>
          <a:bodyPr/>
          <a:lstStyle/>
          <a:p>
            <a:endParaRPr lang="en-ID"/>
          </a:p>
        </p:txBody>
      </p:sp>
      <p:sp>
        <p:nvSpPr>
          <p:cNvPr id="7" name="Freeform 7"/>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Freeform 8"/>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9" name="Freeform 9"/>
          <p:cNvSpPr/>
          <p:nvPr/>
        </p:nvSpPr>
        <p:spPr>
          <a:xfrm>
            <a:off x="616392" y="514350"/>
            <a:ext cx="1841961" cy="906205"/>
          </a:xfrm>
          <a:custGeom>
            <a:avLst/>
            <a:gdLst/>
            <a:ahLst/>
            <a:cxnLst/>
            <a:rect l="l" t="t" r="r" b="b"/>
            <a:pathLst>
              <a:path w="1841961" h="906205">
                <a:moveTo>
                  <a:pt x="0" y="0"/>
                </a:moveTo>
                <a:lnTo>
                  <a:pt x="1841961" y="0"/>
                </a:lnTo>
                <a:lnTo>
                  <a:pt x="1841961" y="906205"/>
                </a:lnTo>
                <a:lnTo>
                  <a:pt x="0" y="906205"/>
                </a:lnTo>
                <a:lnTo>
                  <a:pt x="0" y="0"/>
                </a:lnTo>
                <a:close/>
              </a:path>
            </a:pathLst>
          </a:custGeom>
          <a:blipFill>
            <a:blip r:embed="rId10">
              <a:extLst>
                <a:ext uri="{96DAC541-7B7A-43D3-8B79-37D633B846F1}">
                  <asvg:svgBlip xmlns:asvg="http://schemas.microsoft.com/office/drawing/2016/SVG/main" r:embed="rId11"/>
                </a:ext>
              </a:extLst>
            </a:blip>
            <a:stretch>
              <a:fillRect b="-90557"/>
            </a:stretch>
          </a:blipFill>
        </p:spPr>
        <p:txBody>
          <a:bodyPr/>
          <a:lstStyle/>
          <a:p>
            <a:endParaRPr lang="en-ID"/>
          </a:p>
        </p:txBody>
      </p:sp>
      <p:sp>
        <p:nvSpPr>
          <p:cNvPr id="10" name="Freeform 10"/>
          <p:cNvSpPr/>
          <p:nvPr/>
        </p:nvSpPr>
        <p:spPr>
          <a:xfrm rot="-5400000">
            <a:off x="16968253" y="7087664"/>
            <a:ext cx="1145807" cy="563712"/>
          </a:xfrm>
          <a:custGeom>
            <a:avLst/>
            <a:gdLst/>
            <a:ahLst/>
            <a:cxnLst/>
            <a:rect l="l" t="t" r="r" b="b"/>
            <a:pathLst>
              <a:path w="1145807" h="563712">
                <a:moveTo>
                  <a:pt x="0" y="0"/>
                </a:moveTo>
                <a:lnTo>
                  <a:pt x="1145807" y="0"/>
                </a:lnTo>
                <a:lnTo>
                  <a:pt x="1145807" y="563713"/>
                </a:lnTo>
                <a:lnTo>
                  <a:pt x="0" y="563713"/>
                </a:lnTo>
                <a:lnTo>
                  <a:pt x="0" y="0"/>
                </a:lnTo>
                <a:close/>
              </a:path>
            </a:pathLst>
          </a:custGeom>
          <a:blipFill>
            <a:blip r:embed="rId12">
              <a:extLst>
                <a:ext uri="{96DAC541-7B7A-43D3-8B79-37D633B846F1}">
                  <asvg:svgBlip xmlns:asvg="http://schemas.microsoft.com/office/drawing/2016/SVG/main" r:embed="rId13"/>
                </a:ext>
              </a:extLst>
            </a:blip>
            <a:stretch>
              <a:fillRect b="-90557"/>
            </a:stretch>
          </a:blipFill>
        </p:spPr>
        <p:txBody>
          <a:bodyPr/>
          <a:lstStyle/>
          <a:p>
            <a:endParaRPr lang="en-ID"/>
          </a:p>
        </p:txBody>
      </p:sp>
      <p:sp>
        <p:nvSpPr>
          <p:cNvPr id="11" name="Freeform 11"/>
          <p:cNvSpPr/>
          <p:nvPr/>
        </p:nvSpPr>
        <p:spPr>
          <a:xfrm>
            <a:off x="682065" y="2367257"/>
            <a:ext cx="719831" cy="756721"/>
          </a:xfrm>
          <a:custGeom>
            <a:avLst/>
            <a:gdLst/>
            <a:ahLst/>
            <a:cxnLst/>
            <a:rect l="l" t="t" r="r" b="b"/>
            <a:pathLst>
              <a:path w="719831" h="756721">
                <a:moveTo>
                  <a:pt x="0" y="0"/>
                </a:moveTo>
                <a:lnTo>
                  <a:pt x="719831" y="0"/>
                </a:lnTo>
                <a:lnTo>
                  <a:pt x="719831" y="756721"/>
                </a:lnTo>
                <a:lnTo>
                  <a:pt x="0" y="75672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2" name="Freeform 12"/>
          <p:cNvSpPr/>
          <p:nvPr/>
        </p:nvSpPr>
        <p:spPr>
          <a:xfrm>
            <a:off x="6859930" y="7379226"/>
            <a:ext cx="535742" cy="563198"/>
          </a:xfrm>
          <a:custGeom>
            <a:avLst/>
            <a:gdLst/>
            <a:ahLst/>
            <a:cxnLst/>
            <a:rect l="l" t="t" r="r" b="b"/>
            <a:pathLst>
              <a:path w="535742" h="563198">
                <a:moveTo>
                  <a:pt x="0" y="0"/>
                </a:moveTo>
                <a:lnTo>
                  <a:pt x="535742" y="0"/>
                </a:lnTo>
                <a:lnTo>
                  <a:pt x="535742" y="563198"/>
                </a:lnTo>
                <a:lnTo>
                  <a:pt x="0" y="56319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3" name="Freeform 13"/>
          <p:cNvSpPr/>
          <p:nvPr/>
        </p:nvSpPr>
        <p:spPr>
          <a:xfrm>
            <a:off x="16035595" y="1682319"/>
            <a:ext cx="754808" cy="793491"/>
          </a:xfrm>
          <a:custGeom>
            <a:avLst/>
            <a:gdLst/>
            <a:ahLst/>
            <a:cxnLst/>
            <a:rect l="l" t="t" r="r" b="b"/>
            <a:pathLst>
              <a:path w="754808" h="793491">
                <a:moveTo>
                  <a:pt x="0" y="0"/>
                </a:moveTo>
                <a:lnTo>
                  <a:pt x="754808" y="0"/>
                </a:lnTo>
                <a:lnTo>
                  <a:pt x="754808" y="793491"/>
                </a:lnTo>
                <a:lnTo>
                  <a:pt x="0" y="79349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4" name="Freeform 14"/>
          <p:cNvSpPr/>
          <p:nvPr/>
        </p:nvSpPr>
        <p:spPr>
          <a:xfrm>
            <a:off x="3633413" y="2079064"/>
            <a:ext cx="1826889" cy="1411272"/>
          </a:xfrm>
          <a:custGeom>
            <a:avLst/>
            <a:gdLst/>
            <a:ahLst/>
            <a:cxnLst/>
            <a:rect l="l" t="t" r="r" b="b"/>
            <a:pathLst>
              <a:path w="1826889" h="1411272">
                <a:moveTo>
                  <a:pt x="0" y="0"/>
                </a:moveTo>
                <a:lnTo>
                  <a:pt x="1826889" y="0"/>
                </a:lnTo>
                <a:lnTo>
                  <a:pt x="1826889" y="1411272"/>
                </a:lnTo>
                <a:lnTo>
                  <a:pt x="0" y="141127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D"/>
          </a:p>
        </p:txBody>
      </p:sp>
      <p:sp>
        <p:nvSpPr>
          <p:cNvPr id="15" name="Freeform 15"/>
          <p:cNvSpPr/>
          <p:nvPr/>
        </p:nvSpPr>
        <p:spPr>
          <a:xfrm>
            <a:off x="2121136" y="1982370"/>
            <a:ext cx="14045728" cy="4319062"/>
          </a:xfrm>
          <a:custGeom>
            <a:avLst/>
            <a:gdLst/>
            <a:ahLst/>
            <a:cxnLst/>
            <a:rect l="l" t="t" r="r" b="b"/>
            <a:pathLst>
              <a:path w="14045728" h="4319062">
                <a:moveTo>
                  <a:pt x="0" y="0"/>
                </a:moveTo>
                <a:lnTo>
                  <a:pt x="14045728" y="0"/>
                </a:lnTo>
                <a:lnTo>
                  <a:pt x="14045728" y="4319062"/>
                </a:lnTo>
                <a:lnTo>
                  <a:pt x="0" y="4319062"/>
                </a:lnTo>
                <a:lnTo>
                  <a:pt x="0" y="0"/>
                </a:lnTo>
                <a:close/>
              </a:path>
            </a:pathLst>
          </a:custGeom>
          <a:blipFill>
            <a:blip r:embed="rId18"/>
            <a:stretch>
              <a:fillRect/>
            </a:stretch>
          </a:blipFill>
        </p:spPr>
        <p:txBody>
          <a:bodyPr/>
          <a:lstStyle/>
          <a:p>
            <a:endParaRPr lang="en-ID"/>
          </a:p>
        </p:txBody>
      </p:sp>
      <p:sp>
        <p:nvSpPr>
          <p:cNvPr id="16" name="Freeform 16"/>
          <p:cNvSpPr/>
          <p:nvPr/>
        </p:nvSpPr>
        <p:spPr>
          <a:xfrm>
            <a:off x="2121136" y="6427632"/>
            <a:ext cx="14045728" cy="2124416"/>
          </a:xfrm>
          <a:custGeom>
            <a:avLst/>
            <a:gdLst/>
            <a:ahLst/>
            <a:cxnLst/>
            <a:rect l="l" t="t" r="r" b="b"/>
            <a:pathLst>
              <a:path w="14045728" h="2124416">
                <a:moveTo>
                  <a:pt x="0" y="0"/>
                </a:moveTo>
                <a:lnTo>
                  <a:pt x="14045728" y="0"/>
                </a:lnTo>
                <a:lnTo>
                  <a:pt x="14045728" y="2124416"/>
                </a:lnTo>
                <a:lnTo>
                  <a:pt x="0" y="2124416"/>
                </a:lnTo>
                <a:lnTo>
                  <a:pt x="0" y="0"/>
                </a:lnTo>
                <a:close/>
              </a:path>
            </a:pathLst>
          </a:custGeom>
          <a:blipFill>
            <a:blip r:embed="rId19"/>
            <a:stretch>
              <a:fillRect/>
            </a:stretch>
          </a:blipFill>
        </p:spPr>
        <p:txBody>
          <a:bodyPr/>
          <a:lstStyle/>
          <a:p>
            <a:endParaRPr lang="en-ID"/>
          </a:p>
        </p:txBody>
      </p:sp>
      <p:sp>
        <p:nvSpPr>
          <p:cNvPr id="17" name="TextBox 17"/>
          <p:cNvSpPr txBox="1"/>
          <p:nvPr/>
        </p:nvSpPr>
        <p:spPr>
          <a:xfrm>
            <a:off x="4826305" y="643623"/>
            <a:ext cx="8635389" cy="591820"/>
          </a:xfrm>
          <a:prstGeom prst="rect">
            <a:avLst/>
          </a:prstGeom>
        </p:spPr>
        <p:txBody>
          <a:bodyPr lIns="0" tIns="0" rIns="0" bIns="0" rtlCol="0" anchor="t">
            <a:spAutoFit/>
          </a:bodyPr>
          <a:lstStyle/>
          <a:p>
            <a:pPr algn="ctr">
              <a:lnSpc>
                <a:spcPts val="4639"/>
              </a:lnSpc>
            </a:pPr>
            <a:r>
              <a:rPr lang="en-US" sz="3999" b="1">
                <a:solidFill>
                  <a:srgbClr val="0C2535"/>
                </a:solidFill>
                <a:latin typeface="Neue Machina Ultra-Bold"/>
                <a:ea typeface="Neue Machina Ultra-Bold"/>
                <a:cs typeface="Neue Machina Ultra-Bold"/>
                <a:sym typeface="Neue Machina Ultra-Bold"/>
              </a:rPr>
              <a:t>Anggota Tim</a:t>
            </a:r>
          </a:p>
        </p:txBody>
      </p:sp>
      <p:sp>
        <p:nvSpPr>
          <p:cNvPr id="18" name="Freeform 18"/>
          <p:cNvSpPr/>
          <p:nvPr/>
        </p:nvSpPr>
        <p:spPr>
          <a:xfrm>
            <a:off x="12396398" y="2247741"/>
            <a:ext cx="1826889" cy="1411272"/>
          </a:xfrm>
          <a:custGeom>
            <a:avLst/>
            <a:gdLst/>
            <a:ahLst/>
            <a:cxnLst/>
            <a:rect l="l" t="t" r="r" b="b"/>
            <a:pathLst>
              <a:path w="1826889" h="1411272">
                <a:moveTo>
                  <a:pt x="0" y="0"/>
                </a:moveTo>
                <a:lnTo>
                  <a:pt x="1826889" y="0"/>
                </a:lnTo>
                <a:lnTo>
                  <a:pt x="1826889" y="1411272"/>
                </a:lnTo>
                <a:lnTo>
                  <a:pt x="0" y="141127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D"/>
          </a:p>
        </p:txBody>
      </p:sp>
      <p:sp>
        <p:nvSpPr>
          <p:cNvPr id="19" name="Freeform 19"/>
          <p:cNvSpPr/>
          <p:nvPr/>
        </p:nvSpPr>
        <p:spPr>
          <a:xfrm>
            <a:off x="550450" y="313923"/>
            <a:ext cx="1702892" cy="1411272"/>
          </a:xfrm>
          <a:custGeom>
            <a:avLst/>
            <a:gdLst/>
            <a:ahLst/>
            <a:cxnLst/>
            <a:rect l="l" t="t" r="r" b="b"/>
            <a:pathLst>
              <a:path w="1702892" h="1411272">
                <a:moveTo>
                  <a:pt x="0" y="0"/>
                </a:moveTo>
                <a:lnTo>
                  <a:pt x="1702892" y="0"/>
                </a:lnTo>
                <a:lnTo>
                  <a:pt x="1702892" y="1411272"/>
                </a:lnTo>
                <a:lnTo>
                  <a:pt x="0" y="141127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20" name="TextBox 20"/>
          <p:cNvSpPr txBox="1"/>
          <p:nvPr/>
        </p:nvSpPr>
        <p:spPr>
          <a:xfrm>
            <a:off x="11996222" y="-98142"/>
            <a:ext cx="14745848" cy="4878288"/>
          </a:xfrm>
          <a:prstGeom prst="rect">
            <a:avLst/>
          </a:prstGeom>
        </p:spPr>
        <p:txBody>
          <a:bodyPr lIns="0" tIns="0" rIns="0" bIns="0" rtlCol="0" anchor="t">
            <a:spAutoFit/>
          </a:bodyPr>
          <a:lstStyle/>
          <a:p>
            <a:pPr algn="l">
              <a:lnSpc>
                <a:spcPts val="18520"/>
              </a:lnSpc>
            </a:pPr>
            <a:r>
              <a:rPr lang="en-US" sz="20131">
                <a:solidFill>
                  <a:srgbClr val="0C2535">
                    <a:alpha val="6667"/>
                  </a:srgbClr>
                </a:solidFill>
                <a:latin typeface="Neue Machina"/>
                <a:ea typeface="Neue Machina"/>
                <a:cs typeface="Neue Machina"/>
                <a:sym typeface="Neue Machina"/>
              </a:rPr>
              <a:t>our </a:t>
            </a:r>
          </a:p>
          <a:p>
            <a:pPr marL="0" lvl="0" indent="0" algn="l">
              <a:lnSpc>
                <a:spcPts val="18520"/>
              </a:lnSpc>
              <a:spcBef>
                <a:spcPct val="0"/>
              </a:spcBef>
            </a:pPr>
            <a:r>
              <a:rPr lang="en-US" sz="20131">
                <a:solidFill>
                  <a:srgbClr val="0C2535">
                    <a:alpha val="6667"/>
                  </a:srgbClr>
                </a:solidFill>
                <a:latin typeface="Neue Machina"/>
                <a:ea typeface="Neue Machina"/>
                <a:cs typeface="Neue Machina"/>
                <a:sym typeface="Neue Machina"/>
              </a:rPr>
              <a:t>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extBox 2"/>
          <p:cNvSpPr txBox="1"/>
          <p:nvPr/>
        </p:nvSpPr>
        <p:spPr>
          <a:xfrm>
            <a:off x="-382672" y="241662"/>
            <a:ext cx="12406736" cy="9052706"/>
          </a:xfrm>
          <a:prstGeom prst="rect">
            <a:avLst/>
          </a:prstGeom>
        </p:spPr>
        <p:txBody>
          <a:bodyPr lIns="0" tIns="0" rIns="0" bIns="0" rtlCol="0" anchor="t">
            <a:spAutoFit/>
          </a:bodyPr>
          <a:lstStyle/>
          <a:p>
            <a:pPr marL="0" lvl="0" indent="0" algn="l">
              <a:lnSpc>
                <a:spcPts val="70503"/>
              </a:lnSpc>
              <a:spcBef>
                <a:spcPct val="0"/>
              </a:spcBef>
            </a:pPr>
            <a:r>
              <a:rPr lang="en-US" sz="60778">
                <a:solidFill>
                  <a:srgbClr val="0C2535">
                    <a:alpha val="8627"/>
                  </a:srgbClr>
                </a:solidFill>
                <a:latin typeface="Neue Machina"/>
                <a:ea typeface="Neue Machina"/>
                <a:cs typeface="Neue Machina"/>
                <a:sym typeface="Neue Machina"/>
              </a:rPr>
              <a:t>10</a:t>
            </a:r>
          </a:p>
        </p:txBody>
      </p:sp>
      <p:sp>
        <p:nvSpPr>
          <p:cNvPr id="3" name="Freeform 3"/>
          <p:cNvSpPr/>
          <p:nvPr/>
        </p:nvSpPr>
        <p:spPr>
          <a:xfrm rot="-367615">
            <a:off x="3016824" y="3894765"/>
            <a:ext cx="4584776" cy="3564663"/>
          </a:xfrm>
          <a:custGeom>
            <a:avLst/>
            <a:gdLst/>
            <a:ahLst/>
            <a:cxnLst/>
            <a:rect l="l" t="t" r="r" b="b"/>
            <a:pathLst>
              <a:path w="4584776" h="3564663">
                <a:moveTo>
                  <a:pt x="0" y="0"/>
                </a:moveTo>
                <a:lnTo>
                  <a:pt x="4584775" y="0"/>
                </a:lnTo>
                <a:lnTo>
                  <a:pt x="4584775" y="3564663"/>
                </a:lnTo>
                <a:lnTo>
                  <a:pt x="0" y="35646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AutoShape 4"/>
          <p:cNvSpPr/>
          <p:nvPr/>
        </p:nvSpPr>
        <p:spPr>
          <a:xfrm>
            <a:off x="9163050" y="793580"/>
            <a:ext cx="0" cy="7578610"/>
          </a:xfrm>
          <a:prstGeom prst="line">
            <a:avLst/>
          </a:prstGeom>
          <a:ln w="38100" cap="flat">
            <a:solidFill>
              <a:srgbClr val="000000"/>
            </a:solidFill>
            <a:prstDash val="lgDash"/>
            <a:headEnd type="none" w="sm" len="sm"/>
            <a:tailEnd type="none" w="sm" len="sm"/>
          </a:ln>
        </p:spPr>
        <p:txBody>
          <a:bodyPr/>
          <a:lstStyle/>
          <a:p>
            <a:endParaRPr lang="en-ID"/>
          </a:p>
        </p:txBody>
      </p:sp>
      <p:sp>
        <p:nvSpPr>
          <p:cNvPr id="5" name="Freeform 5"/>
          <p:cNvSpPr/>
          <p:nvPr/>
        </p:nvSpPr>
        <p:spPr>
          <a:xfrm>
            <a:off x="9727186" y="921103"/>
            <a:ext cx="341419" cy="352432"/>
          </a:xfrm>
          <a:custGeom>
            <a:avLst/>
            <a:gdLst/>
            <a:ahLst/>
            <a:cxnLst/>
            <a:rect l="l" t="t" r="r" b="b"/>
            <a:pathLst>
              <a:path w="341419" h="352432">
                <a:moveTo>
                  <a:pt x="0" y="0"/>
                </a:moveTo>
                <a:lnTo>
                  <a:pt x="341419" y="0"/>
                </a:lnTo>
                <a:lnTo>
                  <a:pt x="341419" y="352433"/>
                </a:lnTo>
                <a:lnTo>
                  <a:pt x="0" y="3524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6" name="Freeform 6"/>
          <p:cNvSpPr/>
          <p:nvPr/>
        </p:nvSpPr>
        <p:spPr>
          <a:xfrm>
            <a:off x="9727186" y="1705696"/>
            <a:ext cx="341419" cy="352432"/>
          </a:xfrm>
          <a:custGeom>
            <a:avLst/>
            <a:gdLst/>
            <a:ahLst/>
            <a:cxnLst/>
            <a:rect l="l" t="t" r="r" b="b"/>
            <a:pathLst>
              <a:path w="341419" h="352432">
                <a:moveTo>
                  <a:pt x="0" y="0"/>
                </a:moveTo>
                <a:lnTo>
                  <a:pt x="341419" y="0"/>
                </a:lnTo>
                <a:lnTo>
                  <a:pt x="341419" y="352433"/>
                </a:lnTo>
                <a:lnTo>
                  <a:pt x="0" y="3524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7" name="Freeform 7"/>
          <p:cNvSpPr/>
          <p:nvPr/>
        </p:nvSpPr>
        <p:spPr>
          <a:xfrm>
            <a:off x="9727186" y="2500773"/>
            <a:ext cx="341419" cy="352432"/>
          </a:xfrm>
          <a:custGeom>
            <a:avLst/>
            <a:gdLst/>
            <a:ahLst/>
            <a:cxnLst/>
            <a:rect l="l" t="t" r="r" b="b"/>
            <a:pathLst>
              <a:path w="341419" h="352432">
                <a:moveTo>
                  <a:pt x="0" y="0"/>
                </a:moveTo>
                <a:lnTo>
                  <a:pt x="341419" y="0"/>
                </a:lnTo>
                <a:lnTo>
                  <a:pt x="341419" y="352432"/>
                </a:lnTo>
                <a:lnTo>
                  <a:pt x="0" y="352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8" name="Freeform 8"/>
          <p:cNvSpPr/>
          <p:nvPr/>
        </p:nvSpPr>
        <p:spPr>
          <a:xfrm>
            <a:off x="9727186" y="3295850"/>
            <a:ext cx="341419" cy="352432"/>
          </a:xfrm>
          <a:custGeom>
            <a:avLst/>
            <a:gdLst/>
            <a:ahLst/>
            <a:cxnLst/>
            <a:rect l="l" t="t" r="r" b="b"/>
            <a:pathLst>
              <a:path w="341419" h="352432">
                <a:moveTo>
                  <a:pt x="0" y="0"/>
                </a:moveTo>
                <a:lnTo>
                  <a:pt x="341419" y="0"/>
                </a:lnTo>
                <a:lnTo>
                  <a:pt x="341419" y="352432"/>
                </a:lnTo>
                <a:lnTo>
                  <a:pt x="0" y="352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9" name="Freeform 9"/>
          <p:cNvSpPr/>
          <p:nvPr/>
        </p:nvSpPr>
        <p:spPr>
          <a:xfrm>
            <a:off x="9727186" y="4104946"/>
            <a:ext cx="341419" cy="352432"/>
          </a:xfrm>
          <a:custGeom>
            <a:avLst/>
            <a:gdLst/>
            <a:ahLst/>
            <a:cxnLst/>
            <a:rect l="l" t="t" r="r" b="b"/>
            <a:pathLst>
              <a:path w="341419" h="352432">
                <a:moveTo>
                  <a:pt x="0" y="0"/>
                </a:moveTo>
                <a:lnTo>
                  <a:pt x="341419" y="0"/>
                </a:lnTo>
                <a:lnTo>
                  <a:pt x="341419" y="352432"/>
                </a:lnTo>
                <a:lnTo>
                  <a:pt x="0" y="352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10" name="Freeform 10"/>
          <p:cNvSpPr/>
          <p:nvPr/>
        </p:nvSpPr>
        <p:spPr>
          <a:xfrm>
            <a:off x="9727186" y="4914578"/>
            <a:ext cx="341419" cy="352432"/>
          </a:xfrm>
          <a:custGeom>
            <a:avLst/>
            <a:gdLst/>
            <a:ahLst/>
            <a:cxnLst/>
            <a:rect l="l" t="t" r="r" b="b"/>
            <a:pathLst>
              <a:path w="341419" h="352432">
                <a:moveTo>
                  <a:pt x="0" y="0"/>
                </a:moveTo>
                <a:lnTo>
                  <a:pt x="341419" y="0"/>
                </a:lnTo>
                <a:lnTo>
                  <a:pt x="341419" y="352433"/>
                </a:lnTo>
                <a:lnTo>
                  <a:pt x="0" y="3524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11" name="Freeform 11"/>
          <p:cNvSpPr/>
          <p:nvPr/>
        </p:nvSpPr>
        <p:spPr>
          <a:xfrm>
            <a:off x="9727186" y="5705161"/>
            <a:ext cx="341419" cy="352432"/>
          </a:xfrm>
          <a:custGeom>
            <a:avLst/>
            <a:gdLst/>
            <a:ahLst/>
            <a:cxnLst/>
            <a:rect l="l" t="t" r="r" b="b"/>
            <a:pathLst>
              <a:path w="341419" h="352432">
                <a:moveTo>
                  <a:pt x="0" y="0"/>
                </a:moveTo>
                <a:lnTo>
                  <a:pt x="341419" y="0"/>
                </a:lnTo>
                <a:lnTo>
                  <a:pt x="341419" y="352432"/>
                </a:lnTo>
                <a:lnTo>
                  <a:pt x="0" y="352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12" name="Freeform 12"/>
          <p:cNvSpPr/>
          <p:nvPr/>
        </p:nvSpPr>
        <p:spPr>
          <a:xfrm rot="9217555">
            <a:off x="11594164" y="5394816"/>
            <a:ext cx="7223859" cy="6284757"/>
          </a:xfrm>
          <a:custGeom>
            <a:avLst/>
            <a:gdLst/>
            <a:ahLst/>
            <a:cxnLst/>
            <a:rect l="l" t="t" r="r" b="b"/>
            <a:pathLst>
              <a:path w="7223859" h="6284757">
                <a:moveTo>
                  <a:pt x="0" y="0"/>
                </a:moveTo>
                <a:lnTo>
                  <a:pt x="7223859" y="0"/>
                </a:lnTo>
                <a:lnTo>
                  <a:pt x="7223859" y="6284757"/>
                </a:lnTo>
                <a:lnTo>
                  <a:pt x="0" y="6284757"/>
                </a:lnTo>
                <a:lnTo>
                  <a:pt x="0" y="0"/>
                </a:lnTo>
                <a:close/>
              </a:path>
            </a:pathLst>
          </a:custGeom>
          <a:blipFill>
            <a:blip r:embed="rId6">
              <a:alphaModFix amt="8999"/>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D"/>
          </a:p>
        </p:txBody>
      </p:sp>
      <p:sp>
        <p:nvSpPr>
          <p:cNvPr id="13" name="Freeform 13"/>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8">
              <a:extLst>
                <a:ext uri="{96DAC541-7B7A-43D3-8B79-37D633B846F1}">
                  <asvg:svgBlip xmlns:asvg="http://schemas.microsoft.com/office/drawing/2016/SVG/main" r:embed="rId9"/>
                </a:ext>
              </a:extLst>
            </a:blip>
            <a:stretch>
              <a:fillRect l="-5929" t="-479913" r="-5415" b="-448885"/>
            </a:stretch>
          </a:blipFill>
          <a:ln w="38100" cap="rnd">
            <a:solidFill>
              <a:srgbClr val="27748C"/>
            </a:solidFill>
            <a:prstDash val="solid"/>
            <a:round/>
          </a:ln>
        </p:spPr>
        <p:txBody>
          <a:bodyPr/>
          <a:lstStyle/>
          <a:p>
            <a:endParaRPr lang="en-ID"/>
          </a:p>
        </p:txBody>
      </p:sp>
      <p:sp>
        <p:nvSpPr>
          <p:cNvPr id="14" name="Freeform 14"/>
          <p:cNvSpPr/>
          <p:nvPr/>
        </p:nvSpPr>
        <p:spPr>
          <a:xfrm>
            <a:off x="1973222" y="8806708"/>
            <a:ext cx="866465"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10">
              <a:extLst>
                <a:ext uri="{96DAC541-7B7A-43D3-8B79-37D633B846F1}">
                  <asvg:svgBlip xmlns:asvg="http://schemas.microsoft.com/office/drawing/2016/SVG/main" r:embed="rId11"/>
                </a:ext>
              </a:extLst>
            </a:blip>
            <a:stretch>
              <a:fillRect l="-33104" t="-449889" r="-47702" b="-850106"/>
            </a:stretch>
          </a:blipFill>
        </p:spPr>
        <p:txBody>
          <a:bodyPr/>
          <a:lstStyle/>
          <a:p>
            <a:endParaRPr lang="en-ID"/>
          </a:p>
        </p:txBody>
      </p:sp>
      <p:sp>
        <p:nvSpPr>
          <p:cNvPr id="15" name="Freeform 15"/>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6" name="Freeform 16"/>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7" name="Freeform 17"/>
          <p:cNvSpPr/>
          <p:nvPr/>
        </p:nvSpPr>
        <p:spPr>
          <a:xfrm>
            <a:off x="14284829" y="793580"/>
            <a:ext cx="3187799" cy="808904"/>
          </a:xfrm>
          <a:custGeom>
            <a:avLst/>
            <a:gdLst/>
            <a:ahLst/>
            <a:cxnLst/>
            <a:rect l="l" t="t" r="r" b="b"/>
            <a:pathLst>
              <a:path w="3187799" h="808904">
                <a:moveTo>
                  <a:pt x="0" y="0"/>
                </a:moveTo>
                <a:lnTo>
                  <a:pt x="3187799" y="0"/>
                </a:lnTo>
                <a:lnTo>
                  <a:pt x="3187799" y="808904"/>
                </a:lnTo>
                <a:lnTo>
                  <a:pt x="0" y="8089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8" name="Freeform 18"/>
          <p:cNvSpPr/>
          <p:nvPr/>
        </p:nvSpPr>
        <p:spPr>
          <a:xfrm>
            <a:off x="6581602" y="3030522"/>
            <a:ext cx="737123" cy="955752"/>
          </a:xfrm>
          <a:custGeom>
            <a:avLst/>
            <a:gdLst/>
            <a:ahLst/>
            <a:cxnLst/>
            <a:rect l="l" t="t" r="r" b="b"/>
            <a:pathLst>
              <a:path w="737123" h="955752">
                <a:moveTo>
                  <a:pt x="0" y="0"/>
                </a:moveTo>
                <a:lnTo>
                  <a:pt x="737123" y="0"/>
                </a:lnTo>
                <a:lnTo>
                  <a:pt x="737123" y="955752"/>
                </a:lnTo>
                <a:lnTo>
                  <a:pt x="0" y="95575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D"/>
          </a:p>
        </p:txBody>
      </p:sp>
      <p:sp>
        <p:nvSpPr>
          <p:cNvPr id="19" name="Freeform 19"/>
          <p:cNvSpPr/>
          <p:nvPr/>
        </p:nvSpPr>
        <p:spPr>
          <a:xfrm>
            <a:off x="1639960" y="1028700"/>
            <a:ext cx="214475" cy="201277"/>
          </a:xfrm>
          <a:custGeom>
            <a:avLst/>
            <a:gdLst/>
            <a:ahLst/>
            <a:cxnLst/>
            <a:rect l="l" t="t" r="r" b="b"/>
            <a:pathLst>
              <a:path w="214475" h="201277">
                <a:moveTo>
                  <a:pt x="0" y="0"/>
                </a:moveTo>
                <a:lnTo>
                  <a:pt x="214475" y="0"/>
                </a:lnTo>
                <a:lnTo>
                  <a:pt x="214475" y="201277"/>
                </a:lnTo>
                <a:lnTo>
                  <a:pt x="0" y="201277"/>
                </a:lnTo>
                <a:lnTo>
                  <a:pt x="0" y="0"/>
                </a:lnTo>
                <a:close/>
              </a:path>
            </a:pathLst>
          </a:custGeom>
          <a:blipFill>
            <a:blip r:embed="rId16">
              <a:extLst>
                <a:ext uri="{96DAC541-7B7A-43D3-8B79-37D633B846F1}">
                  <asvg:svgBlip xmlns:asvg="http://schemas.microsoft.com/office/drawing/2016/SVG/main" r:embed="rId17"/>
                </a:ext>
              </a:extLst>
            </a:blip>
            <a:stretch>
              <a:fillRect t="-38161"/>
            </a:stretch>
          </a:blipFill>
        </p:spPr>
        <p:txBody>
          <a:bodyPr/>
          <a:lstStyle/>
          <a:p>
            <a:endParaRPr lang="en-ID"/>
          </a:p>
        </p:txBody>
      </p:sp>
      <p:sp>
        <p:nvSpPr>
          <p:cNvPr id="20" name="Freeform 20"/>
          <p:cNvSpPr/>
          <p:nvPr/>
        </p:nvSpPr>
        <p:spPr>
          <a:xfrm>
            <a:off x="13392829" y="2278831"/>
            <a:ext cx="397272" cy="372825"/>
          </a:xfrm>
          <a:custGeom>
            <a:avLst/>
            <a:gdLst/>
            <a:ahLst/>
            <a:cxnLst/>
            <a:rect l="l" t="t" r="r" b="b"/>
            <a:pathLst>
              <a:path w="397272" h="372825">
                <a:moveTo>
                  <a:pt x="0" y="0"/>
                </a:moveTo>
                <a:lnTo>
                  <a:pt x="397271" y="0"/>
                </a:lnTo>
                <a:lnTo>
                  <a:pt x="397271" y="372825"/>
                </a:lnTo>
                <a:lnTo>
                  <a:pt x="0" y="372825"/>
                </a:lnTo>
                <a:lnTo>
                  <a:pt x="0" y="0"/>
                </a:lnTo>
                <a:close/>
              </a:path>
            </a:pathLst>
          </a:custGeom>
          <a:blipFill>
            <a:blip r:embed="rId16">
              <a:extLst>
                <a:ext uri="{96DAC541-7B7A-43D3-8B79-37D633B846F1}">
                  <asvg:svgBlip xmlns:asvg="http://schemas.microsoft.com/office/drawing/2016/SVG/main" r:embed="rId17"/>
                </a:ext>
              </a:extLst>
            </a:blip>
            <a:stretch>
              <a:fillRect t="-38161"/>
            </a:stretch>
          </a:blipFill>
        </p:spPr>
        <p:txBody>
          <a:bodyPr/>
          <a:lstStyle/>
          <a:p>
            <a:endParaRPr lang="en-ID"/>
          </a:p>
        </p:txBody>
      </p:sp>
      <p:sp>
        <p:nvSpPr>
          <p:cNvPr id="21" name="Freeform 21"/>
          <p:cNvSpPr/>
          <p:nvPr/>
        </p:nvSpPr>
        <p:spPr>
          <a:xfrm rot="978568">
            <a:off x="17227672" y="6035078"/>
            <a:ext cx="1456121" cy="1312329"/>
          </a:xfrm>
          <a:custGeom>
            <a:avLst/>
            <a:gdLst/>
            <a:ahLst/>
            <a:cxnLst/>
            <a:rect l="l" t="t" r="r" b="b"/>
            <a:pathLst>
              <a:path w="1456121" h="1312329">
                <a:moveTo>
                  <a:pt x="0" y="0"/>
                </a:moveTo>
                <a:lnTo>
                  <a:pt x="1456121" y="0"/>
                </a:lnTo>
                <a:lnTo>
                  <a:pt x="1456121" y="1312330"/>
                </a:lnTo>
                <a:lnTo>
                  <a:pt x="0" y="131233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22" name="TextBox 22"/>
          <p:cNvSpPr txBox="1"/>
          <p:nvPr/>
        </p:nvSpPr>
        <p:spPr>
          <a:xfrm>
            <a:off x="2428782" y="1621534"/>
            <a:ext cx="5760860" cy="2364740"/>
          </a:xfrm>
          <a:prstGeom prst="rect">
            <a:avLst/>
          </a:prstGeom>
        </p:spPr>
        <p:txBody>
          <a:bodyPr lIns="0" tIns="0" rIns="0" bIns="0" rtlCol="0" anchor="t">
            <a:spAutoFit/>
          </a:bodyPr>
          <a:lstStyle/>
          <a:p>
            <a:pPr marL="0" lvl="0" indent="0" algn="l">
              <a:lnSpc>
                <a:spcPts val="9280"/>
              </a:lnSpc>
              <a:spcBef>
                <a:spcPct val="0"/>
              </a:spcBef>
            </a:pPr>
            <a:r>
              <a:rPr lang="en-US" sz="8000">
                <a:solidFill>
                  <a:srgbClr val="0C2535"/>
                </a:solidFill>
                <a:latin typeface="Neue Machina"/>
                <a:ea typeface="Neue Machina"/>
                <a:cs typeface="Neue Machina"/>
                <a:sym typeface="Neue Machina"/>
              </a:rPr>
              <a:t>Agenda Materi</a:t>
            </a:r>
          </a:p>
        </p:txBody>
      </p:sp>
      <p:sp>
        <p:nvSpPr>
          <p:cNvPr id="23" name="TextBox 23"/>
          <p:cNvSpPr txBox="1"/>
          <p:nvPr/>
        </p:nvSpPr>
        <p:spPr>
          <a:xfrm>
            <a:off x="10439257" y="538943"/>
            <a:ext cx="6304414" cy="7826375"/>
          </a:xfrm>
          <a:prstGeom prst="rect">
            <a:avLst/>
          </a:prstGeom>
        </p:spPr>
        <p:txBody>
          <a:bodyPr lIns="0" tIns="0" rIns="0" bIns="0" rtlCol="0" anchor="t">
            <a:spAutoFit/>
          </a:bodyPr>
          <a:lstStyle/>
          <a:p>
            <a:pPr algn="l">
              <a:lnSpc>
                <a:spcPts val="6249"/>
              </a:lnSpc>
            </a:pPr>
            <a:r>
              <a:rPr lang="en-US" sz="2499">
                <a:solidFill>
                  <a:srgbClr val="000000"/>
                </a:solidFill>
                <a:latin typeface="Poppins"/>
                <a:ea typeface="Poppins"/>
                <a:cs typeface="Poppins"/>
                <a:sym typeface="Poppins"/>
              </a:rPr>
              <a:t>Pendahuluan</a:t>
            </a:r>
          </a:p>
          <a:p>
            <a:pPr algn="l">
              <a:lnSpc>
                <a:spcPts val="6249"/>
              </a:lnSpc>
            </a:pPr>
            <a:r>
              <a:rPr lang="en-US" sz="2499">
                <a:solidFill>
                  <a:srgbClr val="000000"/>
                </a:solidFill>
                <a:latin typeface="Poppins"/>
                <a:ea typeface="Poppins"/>
                <a:cs typeface="Poppins"/>
                <a:sym typeface="Poppins"/>
              </a:rPr>
              <a:t>Latar Belakang</a:t>
            </a:r>
          </a:p>
          <a:p>
            <a:pPr algn="l">
              <a:lnSpc>
                <a:spcPts val="6249"/>
              </a:lnSpc>
            </a:pPr>
            <a:r>
              <a:rPr lang="en-US" sz="2499">
                <a:solidFill>
                  <a:srgbClr val="000000"/>
                </a:solidFill>
                <a:latin typeface="Poppins"/>
                <a:ea typeface="Poppins"/>
                <a:cs typeface="Poppins"/>
                <a:sym typeface="Poppins"/>
              </a:rPr>
              <a:t>Rumusan Masalah</a:t>
            </a:r>
          </a:p>
          <a:p>
            <a:pPr algn="l">
              <a:lnSpc>
                <a:spcPts val="6249"/>
              </a:lnSpc>
            </a:pPr>
            <a:r>
              <a:rPr lang="en-US" sz="2499">
                <a:solidFill>
                  <a:srgbClr val="000000"/>
                </a:solidFill>
                <a:latin typeface="Poppins"/>
                <a:ea typeface="Poppins"/>
                <a:cs typeface="Poppins"/>
                <a:sym typeface="Poppins"/>
              </a:rPr>
              <a:t>Tujuan</a:t>
            </a:r>
          </a:p>
          <a:p>
            <a:pPr algn="l">
              <a:lnSpc>
                <a:spcPts val="6249"/>
              </a:lnSpc>
            </a:pPr>
            <a:r>
              <a:rPr lang="en-US" sz="2499">
                <a:solidFill>
                  <a:srgbClr val="000000"/>
                </a:solidFill>
                <a:latin typeface="Poppins"/>
                <a:ea typeface="Poppins"/>
                <a:cs typeface="Poppins"/>
                <a:sym typeface="Poppins"/>
              </a:rPr>
              <a:t>Solusi &amp; Visi Proyek</a:t>
            </a:r>
          </a:p>
          <a:p>
            <a:pPr algn="l">
              <a:lnSpc>
                <a:spcPts val="6249"/>
              </a:lnSpc>
            </a:pPr>
            <a:r>
              <a:rPr lang="en-US" sz="2499">
                <a:solidFill>
                  <a:srgbClr val="000000"/>
                </a:solidFill>
                <a:latin typeface="Poppins"/>
                <a:ea typeface="Poppins"/>
                <a:cs typeface="Poppins"/>
                <a:sym typeface="Poppins"/>
              </a:rPr>
              <a:t>Arsitektur &amp; Peran Pengguna</a:t>
            </a:r>
          </a:p>
          <a:p>
            <a:pPr algn="l">
              <a:lnSpc>
                <a:spcPts val="6249"/>
              </a:lnSpc>
            </a:pPr>
            <a:r>
              <a:rPr lang="en-US" sz="2499">
                <a:solidFill>
                  <a:srgbClr val="000000"/>
                </a:solidFill>
                <a:latin typeface="Poppins"/>
                <a:ea typeface="Poppins"/>
                <a:cs typeface="Poppins"/>
                <a:sym typeface="Poppins"/>
              </a:rPr>
              <a:t>Teknologi yang digunakan</a:t>
            </a:r>
          </a:p>
          <a:p>
            <a:pPr algn="l">
              <a:lnSpc>
                <a:spcPts val="6249"/>
              </a:lnSpc>
            </a:pPr>
            <a:r>
              <a:rPr lang="en-US" sz="2499">
                <a:solidFill>
                  <a:srgbClr val="000000"/>
                </a:solidFill>
                <a:latin typeface="Poppins"/>
                <a:ea typeface="Poppins"/>
                <a:cs typeface="Poppins"/>
                <a:sym typeface="Poppins"/>
              </a:rPr>
              <a:t>Demo Fitur</a:t>
            </a:r>
          </a:p>
          <a:p>
            <a:pPr algn="l">
              <a:lnSpc>
                <a:spcPts val="6249"/>
              </a:lnSpc>
            </a:pPr>
            <a:r>
              <a:rPr lang="en-US" sz="2499">
                <a:solidFill>
                  <a:srgbClr val="000000"/>
                </a:solidFill>
                <a:latin typeface="Poppins"/>
                <a:ea typeface="Poppins"/>
                <a:cs typeface="Poppins"/>
                <a:sym typeface="Poppins"/>
              </a:rPr>
              <a:t>Rencana Pengembangan Selanjutnya</a:t>
            </a:r>
          </a:p>
          <a:p>
            <a:pPr algn="l">
              <a:lnSpc>
                <a:spcPts val="6249"/>
              </a:lnSpc>
            </a:pPr>
            <a:r>
              <a:rPr lang="en-US" sz="2499">
                <a:solidFill>
                  <a:srgbClr val="000000"/>
                </a:solidFill>
                <a:latin typeface="Poppins"/>
                <a:ea typeface="Poppins"/>
                <a:cs typeface="Poppins"/>
                <a:sym typeface="Poppins"/>
              </a:rPr>
              <a:t>Penutup</a:t>
            </a:r>
          </a:p>
        </p:txBody>
      </p:sp>
      <p:sp>
        <p:nvSpPr>
          <p:cNvPr id="24" name="Freeform 24"/>
          <p:cNvSpPr/>
          <p:nvPr/>
        </p:nvSpPr>
        <p:spPr>
          <a:xfrm rot="5400000">
            <a:off x="-1105298" y="2740429"/>
            <a:ext cx="2421878" cy="1571193"/>
          </a:xfrm>
          <a:custGeom>
            <a:avLst/>
            <a:gdLst/>
            <a:ahLst/>
            <a:cxnLst/>
            <a:rect l="l" t="t" r="r" b="b"/>
            <a:pathLst>
              <a:path w="2421878" h="1571193">
                <a:moveTo>
                  <a:pt x="0" y="0"/>
                </a:moveTo>
                <a:lnTo>
                  <a:pt x="2421878" y="0"/>
                </a:lnTo>
                <a:lnTo>
                  <a:pt x="2421878" y="1571193"/>
                </a:lnTo>
                <a:lnTo>
                  <a:pt x="0" y="1571193"/>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ID"/>
          </a:p>
        </p:txBody>
      </p:sp>
      <p:sp>
        <p:nvSpPr>
          <p:cNvPr id="25" name="Freeform 25"/>
          <p:cNvSpPr/>
          <p:nvPr/>
        </p:nvSpPr>
        <p:spPr>
          <a:xfrm>
            <a:off x="9727186" y="6438593"/>
            <a:ext cx="341419" cy="352432"/>
          </a:xfrm>
          <a:custGeom>
            <a:avLst/>
            <a:gdLst/>
            <a:ahLst/>
            <a:cxnLst/>
            <a:rect l="l" t="t" r="r" b="b"/>
            <a:pathLst>
              <a:path w="341419" h="352432">
                <a:moveTo>
                  <a:pt x="0" y="0"/>
                </a:moveTo>
                <a:lnTo>
                  <a:pt x="341419" y="0"/>
                </a:lnTo>
                <a:lnTo>
                  <a:pt x="341419" y="352432"/>
                </a:lnTo>
                <a:lnTo>
                  <a:pt x="0" y="352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26" name="Freeform 26"/>
          <p:cNvSpPr/>
          <p:nvPr/>
        </p:nvSpPr>
        <p:spPr>
          <a:xfrm>
            <a:off x="9727186" y="7229175"/>
            <a:ext cx="341419" cy="352432"/>
          </a:xfrm>
          <a:custGeom>
            <a:avLst/>
            <a:gdLst/>
            <a:ahLst/>
            <a:cxnLst/>
            <a:rect l="l" t="t" r="r" b="b"/>
            <a:pathLst>
              <a:path w="341419" h="352432">
                <a:moveTo>
                  <a:pt x="0" y="0"/>
                </a:moveTo>
                <a:lnTo>
                  <a:pt x="341419" y="0"/>
                </a:lnTo>
                <a:lnTo>
                  <a:pt x="341419" y="352433"/>
                </a:lnTo>
                <a:lnTo>
                  <a:pt x="0" y="3524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27" name="Freeform 27"/>
          <p:cNvSpPr/>
          <p:nvPr/>
        </p:nvSpPr>
        <p:spPr>
          <a:xfrm>
            <a:off x="9727186" y="8019758"/>
            <a:ext cx="341419" cy="352432"/>
          </a:xfrm>
          <a:custGeom>
            <a:avLst/>
            <a:gdLst/>
            <a:ahLst/>
            <a:cxnLst/>
            <a:rect l="l" t="t" r="r" b="b"/>
            <a:pathLst>
              <a:path w="341419" h="352432">
                <a:moveTo>
                  <a:pt x="0" y="0"/>
                </a:moveTo>
                <a:lnTo>
                  <a:pt x="341419" y="0"/>
                </a:lnTo>
                <a:lnTo>
                  <a:pt x="341419" y="352432"/>
                </a:lnTo>
                <a:lnTo>
                  <a:pt x="0" y="352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extBox 2"/>
          <p:cNvSpPr txBox="1"/>
          <p:nvPr/>
        </p:nvSpPr>
        <p:spPr>
          <a:xfrm>
            <a:off x="0" y="523875"/>
            <a:ext cx="17259300" cy="2535138"/>
          </a:xfrm>
          <a:prstGeom prst="rect">
            <a:avLst/>
          </a:prstGeom>
        </p:spPr>
        <p:txBody>
          <a:bodyPr lIns="0" tIns="0" rIns="0" bIns="0" rtlCol="0" anchor="t">
            <a:spAutoFit/>
          </a:bodyPr>
          <a:lstStyle/>
          <a:p>
            <a:pPr marL="0" lvl="0" indent="0" algn="l">
              <a:lnSpc>
                <a:spcPts val="18520"/>
              </a:lnSpc>
              <a:spcBef>
                <a:spcPct val="0"/>
              </a:spcBef>
            </a:pPr>
            <a:r>
              <a:rPr lang="en-US" sz="20131">
                <a:solidFill>
                  <a:srgbClr val="0C2535">
                    <a:alpha val="6667"/>
                  </a:srgbClr>
                </a:solidFill>
                <a:latin typeface="Neue Machina"/>
                <a:ea typeface="Neue Machina"/>
                <a:cs typeface="Neue Machina"/>
                <a:sym typeface="Neue Machina"/>
              </a:rPr>
              <a:t>pendahuluan</a:t>
            </a:r>
          </a:p>
        </p:txBody>
      </p:sp>
      <p:sp>
        <p:nvSpPr>
          <p:cNvPr id="3" name="Freeform 3"/>
          <p:cNvSpPr/>
          <p:nvPr/>
        </p:nvSpPr>
        <p:spPr>
          <a:xfrm rot="-3011402">
            <a:off x="12124110" y="6583077"/>
            <a:ext cx="7161940" cy="7289507"/>
          </a:xfrm>
          <a:custGeom>
            <a:avLst/>
            <a:gdLst/>
            <a:ahLst/>
            <a:cxnLst/>
            <a:rect l="l" t="t" r="r" b="b"/>
            <a:pathLst>
              <a:path w="7161940" h="7289507">
                <a:moveTo>
                  <a:pt x="0" y="0"/>
                </a:moveTo>
                <a:lnTo>
                  <a:pt x="7161940" y="0"/>
                </a:lnTo>
                <a:lnTo>
                  <a:pt x="7161940" y="7289507"/>
                </a:lnTo>
                <a:lnTo>
                  <a:pt x="0" y="7289507"/>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D"/>
          </a:p>
        </p:txBody>
      </p:sp>
      <p:sp>
        <p:nvSpPr>
          <p:cNvPr id="4" name="Freeform 4"/>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l="-5929" t="-479913" r="-5415" b="-448885"/>
            </a:stretch>
          </a:blipFill>
          <a:ln w="38100" cap="rnd">
            <a:solidFill>
              <a:srgbClr val="27748C"/>
            </a:solidFill>
            <a:prstDash val="solid"/>
            <a:round/>
          </a:ln>
        </p:spPr>
        <p:txBody>
          <a:bodyPr/>
          <a:lstStyle/>
          <a:p>
            <a:endParaRPr lang="en-ID"/>
          </a:p>
        </p:txBody>
      </p:sp>
      <p:sp>
        <p:nvSpPr>
          <p:cNvPr id="5" name="Freeform 5"/>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6" name="Freeform 6"/>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a:off x="1973222" y="8806708"/>
            <a:ext cx="2340742"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8">
              <a:extLst>
                <a:ext uri="{96DAC541-7B7A-43D3-8B79-37D633B846F1}">
                  <asvg:svgBlip xmlns:asvg="http://schemas.microsoft.com/office/drawing/2016/SVG/main" r:embed="rId9"/>
                </a:ext>
              </a:extLst>
            </a:blip>
            <a:stretch>
              <a:fillRect l="-33104" t="-449889" r="-47702" b="-850106"/>
            </a:stretch>
          </a:blipFill>
        </p:spPr>
        <p:txBody>
          <a:bodyPr/>
          <a:lstStyle/>
          <a:p>
            <a:endParaRPr lang="en-ID"/>
          </a:p>
        </p:txBody>
      </p:sp>
      <p:sp>
        <p:nvSpPr>
          <p:cNvPr id="8" name="TextBox 8"/>
          <p:cNvSpPr txBox="1"/>
          <p:nvPr/>
        </p:nvSpPr>
        <p:spPr>
          <a:xfrm>
            <a:off x="3844361" y="2212563"/>
            <a:ext cx="8557533" cy="1193165"/>
          </a:xfrm>
          <a:prstGeom prst="rect">
            <a:avLst/>
          </a:prstGeom>
        </p:spPr>
        <p:txBody>
          <a:bodyPr lIns="0" tIns="0" rIns="0" bIns="0" rtlCol="0" anchor="t">
            <a:spAutoFit/>
          </a:bodyPr>
          <a:lstStyle/>
          <a:p>
            <a:pPr marL="0" lvl="0" indent="0" algn="ctr">
              <a:lnSpc>
                <a:spcPts val="9280"/>
              </a:lnSpc>
              <a:spcBef>
                <a:spcPct val="0"/>
              </a:spcBef>
            </a:pPr>
            <a:r>
              <a:rPr lang="en-US" sz="8000">
                <a:solidFill>
                  <a:srgbClr val="0C2535"/>
                </a:solidFill>
                <a:latin typeface="Neue Machina"/>
                <a:ea typeface="Neue Machina"/>
                <a:cs typeface="Neue Machina"/>
                <a:sym typeface="Neue Machina"/>
              </a:rPr>
              <a:t>Pendahuluan</a:t>
            </a:r>
          </a:p>
        </p:txBody>
      </p:sp>
      <p:sp>
        <p:nvSpPr>
          <p:cNvPr id="9" name="Freeform 9"/>
          <p:cNvSpPr/>
          <p:nvPr/>
        </p:nvSpPr>
        <p:spPr>
          <a:xfrm rot="-5400000">
            <a:off x="7387180" y="795093"/>
            <a:ext cx="983582" cy="992265"/>
          </a:xfrm>
          <a:custGeom>
            <a:avLst/>
            <a:gdLst/>
            <a:ahLst/>
            <a:cxnLst/>
            <a:rect l="l" t="t" r="r" b="b"/>
            <a:pathLst>
              <a:path w="983582" h="992265">
                <a:moveTo>
                  <a:pt x="0" y="0"/>
                </a:moveTo>
                <a:lnTo>
                  <a:pt x="983582" y="0"/>
                </a:lnTo>
                <a:lnTo>
                  <a:pt x="983582" y="992264"/>
                </a:lnTo>
                <a:lnTo>
                  <a:pt x="0" y="99226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D"/>
          </a:p>
        </p:txBody>
      </p:sp>
      <p:sp>
        <p:nvSpPr>
          <p:cNvPr id="10" name="Freeform 10"/>
          <p:cNvSpPr/>
          <p:nvPr/>
        </p:nvSpPr>
        <p:spPr>
          <a:xfrm>
            <a:off x="-611399" y="6053274"/>
            <a:ext cx="1222798" cy="1222798"/>
          </a:xfrm>
          <a:custGeom>
            <a:avLst/>
            <a:gdLst/>
            <a:ahLst/>
            <a:cxnLst/>
            <a:rect l="l" t="t" r="r" b="b"/>
            <a:pathLst>
              <a:path w="1222798" h="1222798">
                <a:moveTo>
                  <a:pt x="0" y="0"/>
                </a:moveTo>
                <a:lnTo>
                  <a:pt x="1222798" y="0"/>
                </a:lnTo>
                <a:lnTo>
                  <a:pt x="1222798" y="1222798"/>
                </a:lnTo>
                <a:lnTo>
                  <a:pt x="0" y="12227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1" name="Freeform 11"/>
          <p:cNvSpPr/>
          <p:nvPr/>
        </p:nvSpPr>
        <p:spPr>
          <a:xfrm rot="-631499" flipH="1">
            <a:off x="-1764433" y="2887135"/>
            <a:ext cx="5959461" cy="5043194"/>
          </a:xfrm>
          <a:custGeom>
            <a:avLst/>
            <a:gdLst/>
            <a:ahLst/>
            <a:cxnLst/>
            <a:rect l="l" t="t" r="r" b="b"/>
            <a:pathLst>
              <a:path w="5959461" h="5043194">
                <a:moveTo>
                  <a:pt x="5959461" y="0"/>
                </a:moveTo>
                <a:lnTo>
                  <a:pt x="0" y="0"/>
                </a:lnTo>
                <a:lnTo>
                  <a:pt x="0" y="5043194"/>
                </a:lnTo>
                <a:lnTo>
                  <a:pt x="5959461" y="5043194"/>
                </a:lnTo>
                <a:lnTo>
                  <a:pt x="5959461"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2" name="Freeform 12"/>
          <p:cNvSpPr/>
          <p:nvPr/>
        </p:nvSpPr>
        <p:spPr>
          <a:xfrm>
            <a:off x="4882212" y="5172075"/>
            <a:ext cx="11301259" cy="2754682"/>
          </a:xfrm>
          <a:custGeom>
            <a:avLst/>
            <a:gdLst/>
            <a:ahLst/>
            <a:cxnLst/>
            <a:rect l="l" t="t" r="r" b="b"/>
            <a:pathLst>
              <a:path w="11301259" h="2754682">
                <a:moveTo>
                  <a:pt x="0" y="0"/>
                </a:moveTo>
                <a:lnTo>
                  <a:pt x="11301259" y="0"/>
                </a:lnTo>
                <a:lnTo>
                  <a:pt x="11301259" y="2754682"/>
                </a:lnTo>
                <a:lnTo>
                  <a:pt x="0" y="2754682"/>
                </a:lnTo>
                <a:lnTo>
                  <a:pt x="0" y="0"/>
                </a:lnTo>
                <a:close/>
              </a:path>
            </a:pathLst>
          </a:custGeom>
          <a:blipFill>
            <a:blip r:embed="rId16"/>
            <a:stretch>
              <a:fillRect/>
            </a:stretch>
          </a:blipFill>
        </p:spPr>
        <p:txBody>
          <a:bodyPr/>
          <a:lstStyle/>
          <a:p>
            <a:endParaRPr lang="en-ID"/>
          </a:p>
        </p:txBody>
      </p:sp>
      <p:sp>
        <p:nvSpPr>
          <p:cNvPr id="13" name="TextBox 13"/>
          <p:cNvSpPr txBox="1"/>
          <p:nvPr/>
        </p:nvSpPr>
        <p:spPr>
          <a:xfrm>
            <a:off x="4882212" y="3477512"/>
            <a:ext cx="12945335" cy="1995805"/>
          </a:xfrm>
          <a:prstGeom prst="rect">
            <a:avLst/>
          </a:prstGeom>
        </p:spPr>
        <p:txBody>
          <a:bodyPr lIns="0" tIns="0" rIns="0" bIns="0" rtlCol="0" anchor="t">
            <a:spAutoFit/>
          </a:bodyPr>
          <a:lstStyle/>
          <a:p>
            <a:pPr marL="0" lvl="0" indent="0" algn="l">
              <a:lnSpc>
                <a:spcPts val="3919"/>
              </a:lnSpc>
              <a:spcBef>
                <a:spcPct val="0"/>
              </a:spcBef>
            </a:pPr>
            <a:r>
              <a:rPr lang="en-US" sz="2799">
                <a:solidFill>
                  <a:srgbClr val="000000"/>
                </a:solidFill>
                <a:latin typeface="Poppins"/>
                <a:ea typeface="Poppins"/>
                <a:cs typeface="Poppins"/>
                <a:sym typeface="Poppins"/>
              </a:rPr>
              <a:t>D</a:t>
            </a:r>
            <a:r>
              <a:rPr lang="en-US" sz="2799" u="none" strike="noStrike">
                <a:solidFill>
                  <a:srgbClr val="000000"/>
                </a:solidFill>
                <a:latin typeface="Poppins"/>
                <a:ea typeface="Poppins"/>
                <a:cs typeface="Poppins"/>
                <a:sym typeface="Poppins"/>
              </a:rPr>
              <a:t>i era digital, banyak orang menghadapi tantangan dalam memenuhi kebutuhan harian, terutama makanan.?Aplikasi PESENIN hadir sebagai solusi inovatif yang:</a:t>
            </a:r>
          </a:p>
          <a:p>
            <a:pPr marL="0" lvl="0" indent="0" algn="l">
              <a:lnSpc>
                <a:spcPts val="3919"/>
              </a:lnSpc>
              <a:spcBef>
                <a:spcPct val="0"/>
              </a:spcBef>
            </a:pPr>
            <a:endParaRPr lang="en-US" sz="2799" u="none" strike="noStrike">
              <a:solidFill>
                <a:srgbClr val="00000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Freeform 2"/>
          <p:cNvSpPr/>
          <p:nvPr/>
        </p:nvSpPr>
        <p:spPr>
          <a:xfrm>
            <a:off x="-266722" y="-1330299"/>
            <a:ext cx="5338334" cy="5560764"/>
          </a:xfrm>
          <a:custGeom>
            <a:avLst/>
            <a:gdLst/>
            <a:ahLst/>
            <a:cxnLst/>
            <a:rect l="l" t="t" r="r" b="b"/>
            <a:pathLst>
              <a:path w="5338334" h="5560764">
                <a:moveTo>
                  <a:pt x="0" y="0"/>
                </a:moveTo>
                <a:lnTo>
                  <a:pt x="5338334" y="0"/>
                </a:lnTo>
                <a:lnTo>
                  <a:pt x="5338334" y="5560764"/>
                </a:lnTo>
                <a:lnTo>
                  <a:pt x="0" y="5560764"/>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D"/>
          </a:p>
        </p:txBody>
      </p:sp>
      <p:sp>
        <p:nvSpPr>
          <p:cNvPr id="3" name="Freeform 3"/>
          <p:cNvSpPr/>
          <p:nvPr/>
        </p:nvSpPr>
        <p:spPr>
          <a:xfrm>
            <a:off x="16642341" y="4406285"/>
            <a:ext cx="3291318" cy="3291318"/>
          </a:xfrm>
          <a:custGeom>
            <a:avLst/>
            <a:gdLst/>
            <a:ahLst/>
            <a:cxnLst/>
            <a:rect l="l" t="t" r="r" b="b"/>
            <a:pathLst>
              <a:path w="3291318" h="3291318">
                <a:moveTo>
                  <a:pt x="0" y="0"/>
                </a:moveTo>
                <a:lnTo>
                  <a:pt x="3291318" y="0"/>
                </a:lnTo>
                <a:lnTo>
                  <a:pt x="3291318" y="3291318"/>
                </a:lnTo>
                <a:lnTo>
                  <a:pt x="0" y="3291318"/>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D"/>
          </a:p>
        </p:txBody>
      </p:sp>
      <p:sp>
        <p:nvSpPr>
          <p:cNvPr id="4" name="TextBox 4"/>
          <p:cNvSpPr txBox="1"/>
          <p:nvPr/>
        </p:nvSpPr>
        <p:spPr>
          <a:xfrm>
            <a:off x="0" y="5385559"/>
            <a:ext cx="14745848" cy="4878288"/>
          </a:xfrm>
          <a:prstGeom prst="rect">
            <a:avLst/>
          </a:prstGeom>
        </p:spPr>
        <p:txBody>
          <a:bodyPr lIns="0" tIns="0" rIns="0" bIns="0" rtlCol="0" anchor="t">
            <a:spAutoFit/>
          </a:bodyPr>
          <a:lstStyle/>
          <a:p>
            <a:pPr algn="l">
              <a:lnSpc>
                <a:spcPts val="18520"/>
              </a:lnSpc>
            </a:pPr>
            <a:r>
              <a:rPr lang="en-US" sz="20131">
                <a:solidFill>
                  <a:srgbClr val="0C2535">
                    <a:alpha val="6667"/>
                  </a:srgbClr>
                </a:solidFill>
                <a:latin typeface="Neue Machina"/>
                <a:ea typeface="Neue Machina"/>
                <a:cs typeface="Neue Machina"/>
                <a:sym typeface="Neue Machina"/>
              </a:rPr>
              <a:t>latar</a:t>
            </a:r>
          </a:p>
          <a:p>
            <a:pPr marL="0" lvl="0" indent="0" algn="l">
              <a:lnSpc>
                <a:spcPts val="18520"/>
              </a:lnSpc>
              <a:spcBef>
                <a:spcPct val="0"/>
              </a:spcBef>
            </a:pPr>
            <a:r>
              <a:rPr lang="en-US" sz="20131">
                <a:solidFill>
                  <a:srgbClr val="0C2535">
                    <a:alpha val="6667"/>
                  </a:srgbClr>
                </a:solidFill>
                <a:latin typeface="Neue Machina"/>
                <a:ea typeface="Neue Machina"/>
                <a:cs typeface="Neue Machina"/>
                <a:sym typeface="Neue Machina"/>
              </a:rPr>
              <a:t>belakang</a:t>
            </a:r>
          </a:p>
        </p:txBody>
      </p:sp>
      <p:sp>
        <p:nvSpPr>
          <p:cNvPr id="5" name="Freeform 5"/>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6">
              <a:extLst>
                <a:ext uri="{96DAC541-7B7A-43D3-8B79-37D633B846F1}">
                  <asvg:svgBlip xmlns:asvg="http://schemas.microsoft.com/office/drawing/2016/SVG/main" r:embed="rId7"/>
                </a:ext>
              </a:extLst>
            </a:blip>
            <a:stretch>
              <a:fillRect l="-5929" t="-479913" r="-5415" b="-448885"/>
            </a:stretch>
          </a:blipFill>
          <a:ln w="38100" cap="rnd">
            <a:solidFill>
              <a:srgbClr val="27748C"/>
            </a:solidFill>
            <a:prstDash val="solid"/>
            <a:round/>
          </a:ln>
        </p:spPr>
        <p:txBody>
          <a:bodyPr/>
          <a:lstStyle/>
          <a:p>
            <a:endParaRPr lang="en-ID"/>
          </a:p>
        </p:txBody>
      </p:sp>
      <p:sp>
        <p:nvSpPr>
          <p:cNvPr id="6" name="Freeform 6"/>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7" name="Freeform 7"/>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Freeform 8"/>
          <p:cNvSpPr/>
          <p:nvPr/>
        </p:nvSpPr>
        <p:spPr>
          <a:xfrm>
            <a:off x="1973222" y="8806708"/>
            <a:ext cx="2522578"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10">
              <a:extLst>
                <a:ext uri="{96DAC541-7B7A-43D3-8B79-37D633B846F1}">
                  <asvg:svgBlip xmlns:asvg="http://schemas.microsoft.com/office/drawing/2016/SVG/main" r:embed="rId11"/>
                </a:ext>
              </a:extLst>
            </a:blip>
            <a:stretch>
              <a:fillRect l="-33104" t="-449889" r="-47702" b="-850106"/>
            </a:stretch>
          </a:blipFill>
        </p:spPr>
        <p:txBody>
          <a:bodyPr/>
          <a:lstStyle/>
          <a:p>
            <a:endParaRPr lang="en-ID"/>
          </a:p>
        </p:txBody>
      </p:sp>
      <p:sp>
        <p:nvSpPr>
          <p:cNvPr id="9" name="TextBox 9"/>
          <p:cNvSpPr txBox="1"/>
          <p:nvPr/>
        </p:nvSpPr>
        <p:spPr>
          <a:xfrm>
            <a:off x="3309192" y="1210162"/>
            <a:ext cx="11669617" cy="1193165"/>
          </a:xfrm>
          <a:prstGeom prst="rect">
            <a:avLst/>
          </a:prstGeom>
        </p:spPr>
        <p:txBody>
          <a:bodyPr lIns="0" tIns="0" rIns="0" bIns="0" rtlCol="0" anchor="t">
            <a:spAutoFit/>
          </a:bodyPr>
          <a:lstStyle/>
          <a:p>
            <a:pPr marL="0" lvl="0" indent="0" algn="ctr">
              <a:lnSpc>
                <a:spcPts val="9280"/>
              </a:lnSpc>
              <a:spcBef>
                <a:spcPct val="0"/>
              </a:spcBef>
            </a:pPr>
            <a:r>
              <a:rPr lang="en-US" sz="8000">
                <a:solidFill>
                  <a:srgbClr val="0C2535"/>
                </a:solidFill>
                <a:latin typeface="Neue Machina"/>
                <a:ea typeface="Neue Machina"/>
                <a:cs typeface="Neue Machina"/>
                <a:sym typeface="Neue Machina"/>
              </a:rPr>
              <a:t>Latar Belakang</a:t>
            </a:r>
          </a:p>
        </p:txBody>
      </p:sp>
      <p:sp>
        <p:nvSpPr>
          <p:cNvPr id="10" name="Freeform 10"/>
          <p:cNvSpPr/>
          <p:nvPr/>
        </p:nvSpPr>
        <p:spPr>
          <a:xfrm rot="-284134" flipH="1">
            <a:off x="2358538" y="2831872"/>
            <a:ext cx="5426148" cy="4808924"/>
          </a:xfrm>
          <a:custGeom>
            <a:avLst/>
            <a:gdLst/>
            <a:ahLst/>
            <a:cxnLst/>
            <a:rect l="l" t="t" r="r" b="b"/>
            <a:pathLst>
              <a:path w="5426148" h="4808924">
                <a:moveTo>
                  <a:pt x="5426148" y="0"/>
                </a:moveTo>
                <a:lnTo>
                  <a:pt x="0" y="0"/>
                </a:lnTo>
                <a:lnTo>
                  <a:pt x="0" y="4808924"/>
                </a:lnTo>
                <a:lnTo>
                  <a:pt x="5426148" y="4808924"/>
                </a:lnTo>
                <a:lnTo>
                  <a:pt x="542614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1" name="AutoShape 11"/>
          <p:cNvSpPr/>
          <p:nvPr/>
        </p:nvSpPr>
        <p:spPr>
          <a:xfrm>
            <a:off x="8135855" y="3228134"/>
            <a:ext cx="0" cy="4421958"/>
          </a:xfrm>
          <a:prstGeom prst="line">
            <a:avLst/>
          </a:prstGeom>
          <a:ln w="38100" cap="flat">
            <a:solidFill>
              <a:srgbClr val="000000"/>
            </a:solidFill>
            <a:prstDash val="lgDash"/>
            <a:headEnd type="none" w="sm" len="sm"/>
            <a:tailEnd type="none" w="sm" len="sm"/>
          </a:ln>
        </p:spPr>
        <p:txBody>
          <a:bodyPr/>
          <a:lstStyle/>
          <a:p>
            <a:endParaRPr lang="en-ID"/>
          </a:p>
        </p:txBody>
      </p:sp>
      <p:sp>
        <p:nvSpPr>
          <p:cNvPr id="12" name="Freeform 12"/>
          <p:cNvSpPr/>
          <p:nvPr/>
        </p:nvSpPr>
        <p:spPr>
          <a:xfrm rot="-3980939">
            <a:off x="10760550" y="131482"/>
            <a:ext cx="3115282" cy="3162723"/>
          </a:xfrm>
          <a:custGeom>
            <a:avLst/>
            <a:gdLst/>
            <a:ahLst/>
            <a:cxnLst/>
            <a:rect l="l" t="t" r="r" b="b"/>
            <a:pathLst>
              <a:path w="3115282" h="3162723">
                <a:moveTo>
                  <a:pt x="0" y="0"/>
                </a:moveTo>
                <a:lnTo>
                  <a:pt x="3115282" y="0"/>
                </a:lnTo>
                <a:lnTo>
                  <a:pt x="3115282" y="3162723"/>
                </a:lnTo>
                <a:lnTo>
                  <a:pt x="0" y="3162723"/>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ID"/>
          </a:p>
        </p:txBody>
      </p:sp>
      <p:sp>
        <p:nvSpPr>
          <p:cNvPr id="13" name="Freeform 13"/>
          <p:cNvSpPr/>
          <p:nvPr/>
        </p:nvSpPr>
        <p:spPr>
          <a:xfrm>
            <a:off x="8339032" y="3228134"/>
            <a:ext cx="372128" cy="1091808"/>
          </a:xfrm>
          <a:custGeom>
            <a:avLst/>
            <a:gdLst/>
            <a:ahLst/>
            <a:cxnLst/>
            <a:rect l="l" t="t" r="r" b="b"/>
            <a:pathLst>
              <a:path w="372128" h="1091808">
                <a:moveTo>
                  <a:pt x="0" y="0"/>
                </a:moveTo>
                <a:lnTo>
                  <a:pt x="372128" y="0"/>
                </a:lnTo>
                <a:lnTo>
                  <a:pt x="372128" y="1091808"/>
                </a:lnTo>
                <a:lnTo>
                  <a:pt x="0" y="1091808"/>
                </a:lnTo>
                <a:lnTo>
                  <a:pt x="0" y="0"/>
                </a:lnTo>
                <a:close/>
              </a:path>
            </a:pathLst>
          </a:custGeom>
          <a:blipFill>
            <a:blip r:embed="rId16">
              <a:extLst>
                <a:ext uri="{96DAC541-7B7A-43D3-8B79-37D633B846F1}">
                  <asvg:svgBlip xmlns:asvg="http://schemas.microsoft.com/office/drawing/2016/SVG/main" r:embed="rId17"/>
                </a:ext>
              </a:extLst>
            </a:blip>
            <a:stretch>
              <a:fillRect l="-286308" t="-37478" r="-283866" b="-74952"/>
            </a:stretch>
          </a:blipFill>
        </p:spPr>
        <p:txBody>
          <a:bodyPr/>
          <a:lstStyle/>
          <a:p>
            <a:endParaRPr lang="en-ID"/>
          </a:p>
        </p:txBody>
      </p:sp>
      <p:sp>
        <p:nvSpPr>
          <p:cNvPr id="14" name="Freeform 14"/>
          <p:cNvSpPr/>
          <p:nvPr/>
        </p:nvSpPr>
        <p:spPr>
          <a:xfrm>
            <a:off x="16284402" y="410000"/>
            <a:ext cx="1576600" cy="829686"/>
          </a:xfrm>
          <a:custGeom>
            <a:avLst/>
            <a:gdLst/>
            <a:ahLst/>
            <a:cxnLst/>
            <a:rect l="l" t="t" r="r" b="b"/>
            <a:pathLst>
              <a:path w="1576600" h="829686">
                <a:moveTo>
                  <a:pt x="0" y="0"/>
                </a:moveTo>
                <a:lnTo>
                  <a:pt x="1576600" y="0"/>
                </a:lnTo>
                <a:lnTo>
                  <a:pt x="1576600" y="829686"/>
                </a:lnTo>
                <a:lnTo>
                  <a:pt x="0" y="82968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15" name="Freeform 15"/>
          <p:cNvSpPr/>
          <p:nvPr/>
        </p:nvSpPr>
        <p:spPr>
          <a:xfrm>
            <a:off x="8339032" y="5685878"/>
            <a:ext cx="363063" cy="1065212"/>
          </a:xfrm>
          <a:custGeom>
            <a:avLst/>
            <a:gdLst/>
            <a:ahLst/>
            <a:cxnLst/>
            <a:rect l="l" t="t" r="r" b="b"/>
            <a:pathLst>
              <a:path w="363063" h="1065212">
                <a:moveTo>
                  <a:pt x="0" y="0"/>
                </a:moveTo>
                <a:lnTo>
                  <a:pt x="363063" y="0"/>
                </a:lnTo>
                <a:lnTo>
                  <a:pt x="363063" y="1065211"/>
                </a:lnTo>
                <a:lnTo>
                  <a:pt x="0" y="1065211"/>
                </a:lnTo>
                <a:lnTo>
                  <a:pt x="0" y="0"/>
                </a:lnTo>
                <a:close/>
              </a:path>
            </a:pathLst>
          </a:custGeom>
          <a:blipFill>
            <a:blip r:embed="rId16">
              <a:extLst>
                <a:ext uri="{96DAC541-7B7A-43D3-8B79-37D633B846F1}">
                  <asvg:svgBlip xmlns:asvg="http://schemas.microsoft.com/office/drawing/2016/SVG/main" r:embed="rId17"/>
                </a:ext>
              </a:extLst>
            </a:blip>
            <a:stretch>
              <a:fillRect l="-286308" t="-37478" r="-283866" b="-74952"/>
            </a:stretch>
          </a:blipFill>
        </p:spPr>
        <p:txBody>
          <a:bodyPr/>
          <a:lstStyle/>
          <a:p>
            <a:endParaRPr lang="en-ID"/>
          </a:p>
        </p:txBody>
      </p:sp>
      <p:sp>
        <p:nvSpPr>
          <p:cNvPr id="16" name="TextBox 16"/>
          <p:cNvSpPr txBox="1"/>
          <p:nvPr/>
        </p:nvSpPr>
        <p:spPr>
          <a:xfrm>
            <a:off x="8812783" y="3161459"/>
            <a:ext cx="7745245" cy="4597400"/>
          </a:xfrm>
          <a:prstGeom prst="rect">
            <a:avLst/>
          </a:prstGeom>
        </p:spPr>
        <p:txBody>
          <a:bodyPr lIns="0" tIns="0" rIns="0" bIns="0" rtlCol="0" anchor="t">
            <a:spAutoFit/>
          </a:bodyPr>
          <a:lstStyle/>
          <a:p>
            <a:pPr marL="0" lvl="0" indent="0" algn="l">
              <a:lnSpc>
                <a:spcPts val="2800"/>
              </a:lnSpc>
              <a:spcBef>
                <a:spcPct val="0"/>
              </a:spcBef>
            </a:pPr>
            <a:r>
              <a:rPr lang="en-US" sz="2000">
                <a:solidFill>
                  <a:srgbClr val="000000"/>
                </a:solidFill>
                <a:latin typeface="Poppins"/>
                <a:ea typeface="Poppins"/>
                <a:cs typeface="Poppins"/>
                <a:sym typeface="Poppins"/>
              </a:rPr>
              <a:t>Industri kulin</a:t>
            </a:r>
            <a:r>
              <a:rPr lang="en-US" sz="2000" u="none" strike="noStrike">
                <a:solidFill>
                  <a:srgbClr val="000000"/>
                </a:solidFill>
                <a:latin typeface="Poppins"/>
                <a:ea typeface="Poppins"/>
                <a:cs typeface="Poppins"/>
                <a:sym typeface="Poppins"/>
              </a:rPr>
              <a:t>er digital di Indonesia terus berkembang pesat, didominasi oleh aplikasi pemesanan makanan besar. Namun, di tengah pertumbuhan ini, ada potensi besar yang belum tergarap sepenuhnya: ribuan usaha kuliner skala kecil, mulai dari dapur rumahan hingga UMKM (Usaha Mikro, Kecil, dan Menengah).</a:t>
            </a:r>
          </a:p>
          <a:p>
            <a:pPr marL="0" lvl="0" indent="0" algn="l">
              <a:lnSpc>
                <a:spcPts val="2800"/>
              </a:lnSpc>
              <a:spcBef>
                <a:spcPct val="0"/>
              </a:spcBef>
            </a:pPr>
            <a:endParaRPr lang="en-US" sz="2000" u="none" strike="noStrike">
              <a:solidFill>
                <a:srgbClr val="000000"/>
              </a:solidFill>
              <a:latin typeface="Poppins"/>
              <a:ea typeface="Poppins"/>
              <a:cs typeface="Poppins"/>
              <a:sym typeface="Poppins"/>
            </a:endParaRPr>
          </a:p>
          <a:p>
            <a:pPr marL="0" lvl="0" indent="0" algn="l">
              <a:lnSpc>
                <a:spcPts val="2800"/>
              </a:lnSpc>
              <a:spcBef>
                <a:spcPct val="0"/>
              </a:spcBef>
            </a:pPr>
            <a:r>
              <a:rPr lang="en-US" sz="2000" u="none" strike="noStrike">
                <a:solidFill>
                  <a:srgbClr val="000000"/>
                </a:solidFill>
                <a:latin typeface="Poppins"/>
                <a:ea typeface="Poppins"/>
                <a:cs typeface="Poppins"/>
                <a:sym typeface="Poppins"/>
              </a:rPr>
              <a:t>Usaha-usaha ini seringkali menawarkan cita rasa yang otentik dan unik, namun menghadapi kesulitan untuk bersaing dan mendapatkan visibilitas di platform besar. Di sisi lain, banyak konsumen yang aktif mencari variasi kuliner baru dan ingin mendukung bisnis lokal di sekitar mereka. Proyek "Pesenin" lahir untuk menjembatani kesenjangan ini.</a:t>
            </a:r>
          </a:p>
        </p:txBody>
      </p:sp>
      <p:sp>
        <p:nvSpPr>
          <p:cNvPr id="17" name="Freeform 17"/>
          <p:cNvSpPr/>
          <p:nvPr/>
        </p:nvSpPr>
        <p:spPr>
          <a:xfrm>
            <a:off x="761833" y="2800629"/>
            <a:ext cx="855011" cy="855011"/>
          </a:xfrm>
          <a:custGeom>
            <a:avLst/>
            <a:gdLst/>
            <a:ahLst/>
            <a:cxnLst/>
            <a:rect l="l" t="t" r="r" b="b"/>
            <a:pathLst>
              <a:path w="855011" h="855011">
                <a:moveTo>
                  <a:pt x="0" y="0"/>
                </a:moveTo>
                <a:lnTo>
                  <a:pt x="855011" y="0"/>
                </a:lnTo>
                <a:lnTo>
                  <a:pt x="855011" y="855011"/>
                </a:lnTo>
                <a:lnTo>
                  <a:pt x="0" y="85501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Freeform 2"/>
          <p:cNvSpPr/>
          <p:nvPr/>
        </p:nvSpPr>
        <p:spPr>
          <a:xfrm rot="-623529">
            <a:off x="16856030" y="6991550"/>
            <a:ext cx="3107513" cy="2649155"/>
          </a:xfrm>
          <a:custGeom>
            <a:avLst/>
            <a:gdLst/>
            <a:ahLst/>
            <a:cxnLst/>
            <a:rect l="l" t="t" r="r" b="b"/>
            <a:pathLst>
              <a:path w="3107513" h="2649155">
                <a:moveTo>
                  <a:pt x="0" y="0"/>
                </a:moveTo>
                <a:lnTo>
                  <a:pt x="3107514" y="0"/>
                </a:lnTo>
                <a:lnTo>
                  <a:pt x="3107514" y="2649155"/>
                </a:lnTo>
                <a:lnTo>
                  <a:pt x="0" y="2649155"/>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D"/>
          </a:p>
        </p:txBody>
      </p:sp>
      <p:sp>
        <p:nvSpPr>
          <p:cNvPr id="3" name="Freeform 3"/>
          <p:cNvSpPr/>
          <p:nvPr/>
        </p:nvSpPr>
        <p:spPr>
          <a:xfrm flipH="1">
            <a:off x="-2935605" y="2582661"/>
            <a:ext cx="5783447" cy="7882040"/>
          </a:xfrm>
          <a:custGeom>
            <a:avLst/>
            <a:gdLst/>
            <a:ahLst/>
            <a:cxnLst/>
            <a:rect l="l" t="t" r="r" b="b"/>
            <a:pathLst>
              <a:path w="5783447" h="7882040">
                <a:moveTo>
                  <a:pt x="5783447" y="0"/>
                </a:moveTo>
                <a:lnTo>
                  <a:pt x="0" y="0"/>
                </a:lnTo>
                <a:lnTo>
                  <a:pt x="0" y="7882040"/>
                </a:lnTo>
                <a:lnTo>
                  <a:pt x="5783447" y="7882040"/>
                </a:lnTo>
                <a:lnTo>
                  <a:pt x="5783447" y="0"/>
                </a:lnTo>
                <a:close/>
              </a:path>
            </a:pathLst>
          </a:custGeom>
          <a:blipFill>
            <a:blip r:embed="rId4">
              <a:alphaModFix amt="8999"/>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D"/>
          </a:p>
        </p:txBody>
      </p:sp>
      <p:sp>
        <p:nvSpPr>
          <p:cNvPr id="4" name="TextBox 4"/>
          <p:cNvSpPr txBox="1"/>
          <p:nvPr/>
        </p:nvSpPr>
        <p:spPr>
          <a:xfrm>
            <a:off x="7945671" y="422222"/>
            <a:ext cx="10042500" cy="2667353"/>
          </a:xfrm>
          <a:prstGeom prst="rect">
            <a:avLst/>
          </a:prstGeom>
        </p:spPr>
        <p:txBody>
          <a:bodyPr lIns="0" tIns="0" rIns="0" bIns="0" rtlCol="0" anchor="t">
            <a:spAutoFit/>
          </a:bodyPr>
          <a:lstStyle/>
          <a:p>
            <a:pPr marL="0" lvl="0" indent="0" algn="l">
              <a:lnSpc>
                <a:spcPts val="20897"/>
              </a:lnSpc>
              <a:spcBef>
                <a:spcPct val="0"/>
              </a:spcBef>
            </a:pPr>
            <a:r>
              <a:rPr lang="en-US" sz="18014">
                <a:solidFill>
                  <a:srgbClr val="0C2535">
                    <a:alpha val="8627"/>
                  </a:srgbClr>
                </a:solidFill>
                <a:latin typeface="Neue Machina"/>
                <a:ea typeface="Neue Machina"/>
                <a:cs typeface="Neue Machina"/>
                <a:sym typeface="Neue Machina"/>
              </a:rPr>
              <a:t>masalah</a:t>
            </a:r>
          </a:p>
        </p:txBody>
      </p:sp>
      <p:sp>
        <p:nvSpPr>
          <p:cNvPr id="5" name="Freeform 5"/>
          <p:cNvSpPr/>
          <p:nvPr/>
        </p:nvSpPr>
        <p:spPr>
          <a:xfrm flipH="1">
            <a:off x="12634781" y="1532571"/>
            <a:ext cx="3204062" cy="4704883"/>
          </a:xfrm>
          <a:custGeom>
            <a:avLst/>
            <a:gdLst/>
            <a:ahLst/>
            <a:cxnLst/>
            <a:rect l="l" t="t" r="r" b="b"/>
            <a:pathLst>
              <a:path w="3204062" h="4704883">
                <a:moveTo>
                  <a:pt x="3204062" y="0"/>
                </a:moveTo>
                <a:lnTo>
                  <a:pt x="0" y="0"/>
                </a:lnTo>
                <a:lnTo>
                  <a:pt x="0" y="4704883"/>
                </a:lnTo>
                <a:lnTo>
                  <a:pt x="3204062" y="4704883"/>
                </a:lnTo>
                <a:lnTo>
                  <a:pt x="3204062" y="0"/>
                </a:lnTo>
                <a:close/>
              </a:path>
            </a:pathLst>
          </a:custGeom>
          <a:blipFill>
            <a:blip r:embed="rId6">
              <a:extLst>
                <a:ext uri="{96DAC541-7B7A-43D3-8B79-37D633B846F1}">
                  <asvg:svgBlip xmlns:asvg="http://schemas.microsoft.com/office/drawing/2016/SVG/main" r:embed="rId7"/>
                </a:ext>
              </a:extLst>
            </a:blip>
            <a:stretch>
              <a:fillRect b="-2987"/>
            </a:stretch>
          </a:blipFill>
        </p:spPr>
        <p:txBody>
          <a:bodyPr/>
          <a:lstStyle/>
          <a:p>
            <a:endParaRPr lang="en-ID"/>
          </a:p>
        </p:txBody>
      </p:sp>
      <p:sp>
        <p:nvSpPr>
          <p:cNvPr id="6" name="Freeform 6"/>
          <p:cNvSpPr/>
          <p:nvPr/>
        </p:nvSpPr>
        <p:spPr>
          <a:xfrm>
            <a:off x="11035776" y="6237454"/>
            <a:ext cx="6402072" cy="2078674"/>
          </a:xfrm>
          <a:custGeom>
            <a:avLst/>
            <a:gdLst/>
            <a:ahLst/>
            <a:cxnLst/>
            <a:rect l="l" t="t" r="r" b="b"/>
            <a:pathLst>
              <a:path w="6402072" h="2078674">
                <a:moveTo>
                  <a:pt x="0" y="0"/>
                </a:moveTo>
                <a:lnTo>
                  <a:pt x="6402072" y="0"/>
                </a:lnTo>
                <a:lnTo>
                  <a:pt x="6402072" y="2078674"/>
                </a:lnTo>
                <a:lnTo>
                  <a:pt x="0" y="2078674"/>
                </a:lnTo>
                <a:lnTo>
                  <a:pt x="0" y="0"/>
                </a:lnTo>
                <a:close/>
              </a:path>
            </a:pathLst>
          </a:custGeom>
          <a:blipFill>
            <a:blip r:embed="rId8">
              <a:extLst>
                <a:ext uri="{96DAC541-7B7A-43D3-8B79-37D633B846F1}">
                  <asvg:svgBlip xmlns:asvg="http://schemas.microsoft.com/office/drawing/2016/SVG/main" r:embed="rId9"/>
                </a:ext>
              </a:extLst>
            </a:blip>
            <a:stretch>
              <a:fillRect l="-5201" t="-22605" b="-41828"/>
            </a:stretch>
          </a:blipFill>
          <a:ln w="38100" cap="rnd">
            <a:solidFill>
              <a:srgbClr val="27748C"/>
            </a:solidFill>
            <a:prstDash val="solid"/>
            <a:round/>
          </a:ln>
        </p:spPr>
        <p:txBody>
          <a:bodyPr/>
          <a:lstStyle/>
          <a:p>
            <a:endParaRPr lang="en-ID"/>
          </a:p>
        </p:txBody>
      </p:sp>
      <p:sp>
        <p:nvSpPr>
          <p:cNvPr id="7" name="TextBox 7"/>
          <p:cNvSpPr txBox="1"/>
          <p:nvPr/>
        </p:nvSpPr>
        <p:spPr>
          <a:xfrm>
            <a:off x="1508688" y="2380239"/>
            <a:ext cx="12216335" cy="1045211"/>
          </a:xfrm>
          <a:prstGeom prst="rect">
            <a:avLst/>
          </a:prstGeom>
        </p:spPr>
        <p:txBody>
          <a:bodyPr lIns="0" tIns="0" rIns="0" bIns="0" rtlCol="0" anchor="t">
            <a:spAutoFit/>
          </a:bodyPr>
          <a:lstStyle/>
          <a:p>
            <a:pPr marL="0" lvl="0" indent="0" algn="l">
              <a:lnSpc>
                <a:spcPts val="8120"/>
              </a:lnSpc>
              <a:spcBef>
                <a:spcPct val="0"/>
              </a:spcBef>
            </a:pPr>
            <a:r>
              <a:rPr lang="en-US" sz="7000">
                <a:solidFill>
                  <a:srgbClr val="0C2535"/>
                </a:solidFill>
                <a:latin typeface="Neue Machina"/>
                <a:ea typeface="Neue Machina"/>
                <a:cs typeface="Neue Machina"/>
                <a:sym typeface="Neue Machina"/>
              </a:rPr>
              <a:t>Identifikasi Masalah</a:t>
            </a:r>
          </a:p>
        </p:txBody>
      </p:sp>
      <p:sp>
        <p:nvSpPr>
          <p:cNvPr id="8" name="TextBox 8"/>
          <p:cNvSpPr txBox="1"/>
          <p:nvPr/>
        </p:nvSpPr>
        <p:spPr>
          <a:xfrm>
            <a:off x="1681151" y="4482703"/>
            <a:ext cx="4190359" cy="1662430"/>
          </a:xfrm>
          <a:prstGeom prst="rect">
            <a:avLst/>
          </a:prstGeom>
        </p:spPr>
        <p:txBody>
          <a:bodyPr lIns="0" tIns="0" rIns="0" bIns="0" rtlCol="0" anchor="t">
            <a:spAutoFit/>
          </a:bodyPr>
          <a:lstStyle/>
          <a:p>
            <a:pPr algn="l">
              <a:lnSpc>
                <a:spcPts val="3220"/>
              </a:lnSpc>
            </a:pPr>
            <a:r>
              <a:rPr lang="en-US" sz="2300" b="1">
                <a:solidFill>
                  <a:srgbClr val="000000"/>
                </a:solidFill>
                <a:latin typeface="Poppins Bold"/>
                <a:ea typeface="Poppins Bold"/>
                <a:cs typeface="Poppins Bold"/>
                <a:sym typeface="Poppins Bold"/>
              </a:rPr>
              <a:t>Biaya Mahal &amp; Proses Rumit</a:t>
            </a:r>
          </a:p>
          <a:p>
            <a:pPr algn="l">
              <a:lnSpc>
                <a:spcPts val="2520"/>
              </a:lnSpc>
            </a:pPr>
            <a:r>
              <a:rPr lang="en-US" sz="1800">
                <a:solidFill>
                  <a:srgbClr val="000000"/>
                </a:solidFill>
                <a:latin typeface="Poppins"/>
                <a:ea typeface="Poppins"/>
                <a:cs typeface="Poppins"/>
                <a:sym typeface="Poppins"/>
              </a:rPr>
              <a:t>Platform besar seringkali mengenakan komisi tinggi dan memiliki proses pendaftaran yang menyulitkan usaha kecil.</a:t>
            </a:r>
          </a:p>
        </p:txBody>
      </p:sp>
      <p:sp>
        <p:nvSpPr>
          <p:cNvPr id="9" name="TextBox 9"/>
          <p:cNvSpPr txBox="1"/>
          <p:nvPr/>
        </p:nvSpPr>
        <p:spPr>
          <a:xfrm>
            <a:off x="11433021" y="6259885"/>
            <a:ext cx="5607583" cy="1953895"/>
          </a:xfrm>
          <a:prstGeom prst="rect">
            <a:avLst/>
          </a:prstGeom>
        </p:spPr>
        <p:txBody>
          <a:bodyPr lIns="0" tIns="0" rIns="0" bIns="0" rtlCol="0" anchor="t">
            <a:spAutoFit/>
          </a:bodyPr>
          <a:lstStyle/>
          <a:p>
            <a:pPr algn="ctr">
              <a:lnSpc>
                <a:spcPts val="3080"/>
              </a:lnSpc>
            </a:pPr>
            <a:r>
              <a:rPr lang="en-US" sz="2200">
                <a:solidFill>
                  <a:srgbClr val="000000"/>
                </a:solidFill>
                <a:latin typeface="Poppins"/>
                <a:ea typeface="Poppins"/>
                <a:cs typeface="Poppins"/>
                <a:sym typeface="Poppins"/>
              </a:rPr>
              <a:t>Inti Masalah ini adalah belum adanya platform yang benar-benar fokus untuk menjadi "rumah" bagi usaha kuliner skala kecil dan menjadi "peta kuliner tersembunyi" bagi para pembeli.</a:t>
            </a:r>
          </a:p>
        </p:txBody>
      </p:sp>
      <p:sp>
        <p:nvSpPr>
          <p:cNvPr id="10" name="Freeform 10"/>
          <p:cNvSpPr/>
          <p:nvPr/>
        </p:nvSpPr>
        <p:spPr>
          <a:xfrm rot="-5400000">
            <a:off x="16172099" y="3612952"/>
            <a:ext cx="1441195" cy="733208"/>
          </a:xfrm>
          <a:custGeom>
            <a:avLst/>
            <a:gdLst/>
            <a:ahLst/>
            <a:cxnLst/>
            <a:rect l="l" t="t" r="r" b="b"/>
            <a:pathLst>
              <a:path w="1441195" h="733208">
                <a:moveTo>
                  <a:pt x="0" y="0"/>
                </a:moveTo>
                <a:lnTo>
                  <a:pt x="1441194" y="0"/>
                </a:lnTo>
                <a:lnTo>
                  <a:pt x="1441194" y="733207"/>
                </a:lnTo>
                <a:lnTo>
                  <a:pt x="0" y="7332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11" name="Freeform 11"/>
          <p:cNvSpPr/>
          <p:nvPr/>
        </p:nvSpPr>
        <p:spPr>
          <a:xfrm rot="-5400000">
            <a:off x="2006686" y="1402685"/>
            <a:ext cx="343158" cy="1339154"/>
          </a:xfrm>
          <a:custGeom>
            <a:avLst/>
            <a:gdLst/>
            <a:ahLst/>
            <a:cxnLst/>
            <a:rect l="l" t="t" r="r" b="b"/>
            <a:pathLst>
              <a:path w="343158" h="1339154">
                <a:moveTo>
                  <a:pt x="0" y="0"/>
                </a:moveTo>
                <a:lnTo>
                  <a:pt x="343158" y="0"/>
                </a:lnTo>
                <a:lnTo>
                  <a:pt x="343158" y="1339154"/>
                </a:lnTo>
                <a:lnTo>
                  <a:pt x="0" y="1339154"/>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ID"/>
          </a:p>
        </p:txBody>
      </p:sp>
      <p:sp>
        <p:nvSpPr>
          <p:cNvPr id="12" name="Freeform 12"/>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14">
              <a:extLst>
                <a:ext uri="{96DAC541-7B7A-43D3-8B79-37D633B846F1}">
                  <asvg:svgBlip xmlns:asvg="http://schemas.microsoft.com/office/drawing/2016/SVG/main" r:embed="rId15"/>
                </a:ext>
              </a:extLst>
            </a:blip>
            <a:stretch>
              <a:fillRect l="-5929" t="-479913" r="-5415" b="-448885"/>
            </a:stretch>
          </a:blipFill>
          <a:ln w="38100" cap="rnd">
            <a:solidFill>
              <a:srgbClr val="27748C"/>
            </a:solidFill>
            <a:prstDash val="solid"/>
            <a:round/>
          </a:ln>
        </p:spPr>
        <p:txBody>
          <a:bodyPr/>
          <a:lstStyle/>
          <a:p>
            <a:endParaRPr lang="en-ID"/>
          </a:p>
        </p:txBody>
      </p:sp>
      <p:sp>
        <p:nvSpPr>
          <p:cNvPr id="13" name="Freeform 13"/>
          <p:cNvSpPr/>
          <p:nvPr/>
        </p:nvSpPr>
        <p:spPr>
          <a:xfrm>
            <a:off x="1973221" y="8806708"/>
            <a:ext cx="3392979"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16">
              <a:extLst>
                <a:ext uri="{96DAC541-7B7A-43D3-8B79-37D633B846F1}">
                  <asvg:svgBlip xmlns:asvg="http://schemas.microsoft.com/office/drawing/2016/SVG/main" r:embed="rId17"/>
                </a:ext>
              </a:extLst>
            </a:blip>
            <a:stretch>
              <a:fillRect l="-33104" t="-449889" r="-47702" b="-850106"/>
            </a:stretch>
          </a:blipFill>
        </p:spPr>
        <p:txBody>
          <a:bodyPr/>
          <a:lstStyle/>
          <a:p>
            <a:endParaRPr lang="en-ID"/>
          </a:p>
        </p:txBody>
      </p:sp>
      <p:sp>
        <p:nvSpPr>
          <p:cNvPr id="14" name="Freeform 14"/>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15" name="Freeform 15"/>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16" name="Freeform 16"/>
          <p:cNvSpPr/>
          <p:nvPr/>
        </p:nvSpPr>
        <p:spPr>
          <a:xfrm rot="1352217">
            <a:off x="6165853" y="-1804261"/>
            <a:ext cx="2828135" cy="3288530"/>
          </a:xfrm>
          <a:custGeom>
            <a:avLst/>
            <a:gdLst/>
            <a:ahLst/>
            <a:cxnLst/>
            <a:rect l="l" t="t" r="r" b="b"/>
            <a:pathLst>
              <a:path w="2828135" h="3288530">
                <a:moveTo>
                  <a:pt x="0" y="0"/>
                </a:moveTo>
                <a:lnTo>
                  <a:pt x="2828136" y="0"/>
                </a:lnTo>
                <a:lnTo>
                  <a:pt x="2828136" y="3288530"/>
                </a:lnTo>
                <a:lnTo>
                  <a:pt x="0" y="328853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17" name="TextBox 17"/>
          <p:cNvSpPr txBox="1"/>
          <p:nvPr/>
        </p:nvSpPr>
        <p:spPr>
          <a:xfrm>
            <a:off x="527276" y="4377928"/>
            <a:ext cx="874620" cy="1003864"/>
          </a:xfrm>
          <a:prstGeom prst="rect">
            <a:avLst/>
          </a:prstGeom>
        </p:spPr>
        <p:txBody>
          <a:bodyPr lIns="0" tIns="0" rIns="0" bIns="0" rtlCol="0" anchor="t">
            <a:spAutoFit/>
          </a:bodyPr>
          <a:lstStyle/>
          <a:p>
            <a:pPr algn="ctr">
              <a:lnSpc>
                <a:spcPts val="7815"/>
              </a:lnSpc>
              <a:spcBef>
                <a:spcPct val="0"/>
              </a:spcBef>
            </a:pPr>
            <a:r>
              <a:rPr lang="en-US" sz="5582">
                <a:solidFill>
                  <a:srgbClr val="000000"/>
                </a:solidFill>
                <a:latin typeface="Poppins"/>
                <a:ea typeface="Poppins"/>
                <a:cs typeface="Poppins"/>
                <a:sym typeface="Poppins"/>
              </a:rPr>
              <a:t>💸</a:t>
            </a:r>
          </a:p>
        </p:txBody>
      </p:sp>
      <p:sp>
        <p:nvSpPr>
          <p:cNvPr id="18" name="TextBox 18"/>
          <p:cNvSpPr txBox="1"/>
          <p:nvPr/>
        </p:nvSpPr>
        <p:spPr>
          <a:xfrm>
            <a:off x="1622458" y="3762385"/>
            <a:ext cx="12216335" cy="443865"/>
          </a:xfrm>
          <a:prstGeom prst="rect">
            <a:avLst/>
          </a:prstGeom>
        </p:spPr>
        <p:txBody>
          <a:bodyPr lIns="0" tIns="0" rIns="0" bIns="0" rtlCol="0" anchor="t">
            <a:spAutoFit/>
          </a:bodyPr>
          <a:lstStyle/>
          <a:p>
            <a:pPr marL="0" lvl="0" indent="0" algn="l">
              <a:lnSpc>
                <a:spcPts val="3479"/>
              </a:lnSpc>
              <a:spcBef>
                <a:spcPct val="0"/>
              </a:spcBef>
            </a:pPr>
            <a:r>
              <a:rPr lang="en-US" sz="3000">
                <a:solidFill>
                  <a:srgbClr val="0C2535"/>
                </a:solidFill>
                <a:latin typeface="Neue Machina"/>
                <a:ea typeface="Neue Machina"/>
                <a:cs typeface="Neue Machina"/>
                <a:sym typeface="Neue Machina"/>
              </a:rPr>
              <a:t>Bagi Penjual (Mitra)</a:t>
            </a:r>
          </a:p>
        </p:txBody>
      </p:sp>
      <p:sp>
        <p:nvSpPr>
          <p:cNvPr id="19" name="TextBox 19"/>
          <p:cNvSpPr txBox="1"/>
          <p:nvPr/>
        </p:nvSpPr>
        <p:spPr>
          <a:xfrm>
            <a:off x="1681151" y="6437321"/>
            <a:ext cx="3962479" cy="1689735"/>
          </a:xfrm>
          <a:prstGeom prst="rect">
            <a:avLst/>
          </a:prstGeom>
        </p:spPr>
        <p:txBody>
          <a:bodyPr lIns="0" tIns="0" rIns="0" bIns="0" rtlCol="0" anchor="t">
            <a:spAutoFit/>
          </a:bodyPr>
          <a:lstStyle/>
          <a:p>
            <a:pPr algn="l">
              <a:lnSpc>
                <a:spcPts val="3359"/>
              </a:lnSpc>
            </a:pPr>
            <a:r>
              <a:rPr lang="en-US" sz="2400" b="1" dirty="0" err="1">
                <a:solidFill>
                  <a:srgbClr val="000000"/>
                </a:solidFill>
                <a:latin typeface="Poppins Bold"/>
                <a:ea typeface="Poppins Bold"/>
                <a:cs typeface="Poppins Bold"/>
                <a:sym typeface="Poppins Bold"/>
              </a:rPr>
              <a:t>Visibilitas</a:t>
            </a:r>
            <a:r>
              <a:rPr lang="en-US" sz="2400" b="1" dirty="0">
                <a:solidFill>
                  <a:srgbClr val="000000"/>
                </a:solidFill>
                <a:latin typeface="Poppins Bold"/>
                <a:ea typeface="Poppins Bold"/>
                <a:cs typeface="Poppins Bold"/>
                <a:sym typeface="Poppins Bold"/>
              </a:rPr>
              <a:t> </a:t>
            </a:r>
            <a:r>
              <a:rPr lang="en-US" sz="2400" b="1" dirty="0" err="1">
                <a:solidFill>
                  <a:srgbClr val="000000"/>
                </a:solidFill>
                <a:latin typeface="Poppins Bold"/>
                <a:ea typeface="Poppins Bold"/>
                <a:cs typeface="Poppins Bold"/>
                <a:sym typeface="Poppins Bold"/>
              </a:rPr>
              <a:t>Rendah</a:t>
            </a:r>
            <a:endParaRPr lang="en-US" sz="2400" b="1" dirty="0">
              <a:solidFill>
                <a:srgbClr val="000000"/>
              </a:solidFill>
              <a:latin typeface="Poppins Bold"/>
              <a:ea typeface="Poppins Bold"/>
              <a:cs typeface="Poppins Bold"/>
              <a:sym typeface="Poppins Bold"/>
            </a:endParaRPr>
          </a:p>
          <a:p>
            <a:pPr algn="l">
              <a:lnSpc>
                <a:spcPts val="2520"/>
              </a:lnSpc>
            </a:pPr>
            <a:r>
              <a:rPr lang="en-US" sz="1800" dirty="0">
                <a:solidFill>
                  <a:srgbClr val="000000"/>
                </a:solidFill>
                <a:latin typeface="Poppins"/>
                <a:ea typeface="Poppins"/>
                <a:cs typeface="Poppins"/>
                <a:sym typeface="Poppins"/>
              </a:rPr>
              <a:t> </a:t>
            </a:r>
            <a:r>
              <a:rPr lang="en-US" sz="1800" dirty="0" err="1">
                <a:solidFill>
                  <a:srgbClr val="000000"/>
                </a:solidFill>
                <a:latin typeface="Poppins"/>
                <a:ea typeface="Poppins"/>
                <a:cs typeface="Poppins"/>
                <a:sym typeface="Poppins"/>
              </a:rPr>
              <a:t>Dapur</a:t>
            </a:r>
            <a:r>
              <a:rPr lang="en-US" sz="1800" dirty="0">
                <a:solidFill>
                  <a:srgbClr val="000000"/>
                </a:solidFill>
                <a:latin typeface="Poppins"/>
                <a:ea typeface="Poppins"/>
                <a:cs typeface="Poppins"/>
                <a:sym typeface="Poppins"/>
              </a:rPr>
              <a:t> </a:t>
            </a:r>
            <a:r>
              <a:rPr lang="en-US" sz="1800" dirty="0" err="1">
                <a:solidFill>
                  <a:srgbClr val="000000"/>
                </a:solidFill>
                <a:latin typeface="Poppins"/>
                <a:ea typeface="Poppins"/>
                <a:cs typeface="Poppins"/>
                <a:sym typeface="Poppins"/>
              </a:rPr>
              <a:t>rumahan</a:t>
            </a:r>
            <a:r>
              <a:rPr lang="en-US" sz="1800" dirty="0">
                <a:solidFill>
                  <a:srgbClr val="000000"/>
                </a:solidFill>
                <a:latin typeface="Poppins"/>
                <a:ea typeface="Poppins"/>
                <a:cs typeface="Poppins"/>
                <a:sym typeface="Poppins"/>
              </a:rPr>
              <a:t> "</a:t>
            </a:r>
            <a:r>
              <a:rPr lang="en-US" sz="1800" dirty="0" err="1">
                <a:solidFill>
                  <a:srgbClr val="000000"/>
                </a:solidFill>
                <a:latin typeface="Poppins"/>
                <a:ea typeface="Poppins"/>
                <a:cs typeface="Poppins"/>
                <a:sym typeface="Poppins"/>
              </a:rPr>
              <a:t>tenggelam</a:t>
            </a:r>
            <a:r>
              <a:rPr lang="en-US" sz="1800" dirty="0">
                <a:solidFill>
                  <a:srgbClr val="000000"/>
                </a:solidFill>
                <a:latin typeface="Poppins"/>
                <a:ea typeface="Poppins"/>
                <a:cs typeface="Poppins"/>
                <a:sym typeface="Poppins"/>
              </a:rPr>
              <a:t>" dan </a:t>
            </a:r>
            <a:r>
              <a:rPr lang="en-US" sz="1800" dirty="0" err="1">
                <a:solidFill>
                  <a:srgbClr val="000000"/>
                </a:solidFill>
                <a:latin typeface="Poppins"/>
                <a:ea typeface="Poppins"/>
                <a:cs typeface="Poppins"/>
                <a:sym typeface="Poppins"/>
              </a:rPr>
              <a:t>sulit</a:t>
            </a:r>
            <a:r>
              <a:rPr lang="en-US" sz="1800" dirty="0">
                <a:solidFill>
                  <a:srgbClr val="000000"/>
                </a:solidFill>
                <a:latin typeface="Poppins"/>
                <a:ea typeface="Poppins"/>
                <a:cs typeface="Poppins"/>
                <a:sym typeface="Poppins"/>
              </a:rPr>
              <a:t> </a:t>
            </a:r>
            <a:r>
              <a:rPr lang="en-US" sz="1800" dirty="0" err="1">
                <a:solidFill>
                  <a:srgbClr val="000000"/>
                </a:solidFill>
                <a:latin typeface="Poppins"/>
                <a:ea typeface="Poppins"/>
                <a:cs typeface="Poppins"/>
                <a:sym typeface="Poppins"/>
              </a:rPr>
              <a:t>ditemukan</a:t>
            </a:r>
            <a:r>
              <a:rPr lang="en-US" sz="1800" dirty="0">
                <a:solidFill>
                  <a:srgbClr val="000000"/>
                </a:solidFill>
                <a:latin typeface="Poppins"/>
                <a:ea typeface="Poppins"/>
                <a:cs typeface="Poppins"/>
                <a:sym typeface="Poppins"/>
              </a:rPr>
              <a:t> oleh </a:t>
            </a:r>
            <a:r>
              <a:rPr lang="en-US" sz="1800" dirty="0" err="1">
                <a:solidFill>
                  <a:srgbClr val="000000"/>
                </a:solidFill>
                <a:latin typeface="Poppins"/>
                <a:ea typeface="Poppins"/>
                <a:cs typeface="Poppins"/>
                <a:sym typeface="Poppins"/>
              </a:rPr>
              <a:t>pelanggan</a:t>
            </a:r>
            <a:r>
              <a:rPr lang="en-US" sz="1800" dirty="0">
                <a:solidFill>
                  <a:srgbClr val="000000"/>
                </a:solidFill>
                <a:latin typeface="Poppins"/>
                <a:ea typeface="Poppins"/>
                <a:cs typeface="Poppins"/>
                <a:sym typeface="Poppins"/>
              </a:rPr>
              <a:t> </a:t>
            </a:r>
            <a:r>
              <a:rPr lang="en-US" sz="1800" dirty="0" err="1">
                <a:solidFill>
                  <a:srgbClr val="000000"/>
                </a:solidFill>
                <a:latin typeface="Poppins"/>
                <a:ea typeface="Poppins"/>
                <a:cs typeface="Poppins"/>
                <a:sym typeface="Poppins"/>
              </a:rPr>
              <a:t>baru</a:t>
            </a:r>
            <a:r>
              <a:rPr lang="en-US" sz="1800" dirty="0">
                <a:solidFill>
                  <a:srgbClr val="000000"/>
                </a:solidFill>
                <a:latin typeface="Poppins"/>
                <a:ea typeface="Poppins"/>
                <a:cs typeface="Poppins"/>
                <a:sym typeface="Poppins"/>
              </a:rPr>
              <a:t> di </a:t>
            </a:r>
            <a:r>
              <a:rPr lang="en-US" sz="1800" dirty="0" err="1">
                <a:solidFill>
                  <a:srgbClr val="000000"/>
                </a:solidFill>
                <a:latin typeface="Poppins"/>
                <a:ea typeface="Poppins"/>
                <a:cs typeface="Poppins"/>
                <a:sym typeface="Poppins"/>
              </a:rPr>
              <a:t>antara</a:t>
            </a:r>
            <a:r>
              <a:rPr lang="en-US" sz="1800" dirty="0">
                <a:solidFill>
                  <a:srgbClr val="000000"/>
                </a:solidFill>
                <a:latin typeface="Poppins"/>
                <a:ea typeface="Poppins"/>
                <a:cs typeface="Poppins"/>
                <a:sym typeface="Poppins"/>
              </a:rPr>
              <a:t> </a:t>
            </a:r>
            <a:r>
              <a:rPr lang="en-US" sz="1800" dirty="0" err="1">
                <a:solidFill>
                  <a:srgbClr val="000000"/>
                </a:solidFill>
                <a:latin typeface="Poppins"/>
                <a:ea typeface="Poppins"/>
                <a:cs typeface="Poppins"/>
                <a:sym typeface="Poppins"/>
              </a:rPr>
              <a:t>ribuan</a:t>
            </a:r>
            <a:r>
              <a:rPr lang="en-US" sz="1800" dirty="0">
                <a:solidFill>
                  <a:srgbClr val="000000"/>
                </a:solidFill>
                <a:latin typeface="Poppins"/>
                <a:ea typeface="Poppins"/>
                <a:cs typeface="Poppins"/>
                <a:sym typeface="Poppins"/>
              </a:rPr>
              <a:t> </a:t>
            </a:r>
            <a:r>
              <a:rPr lang="en-US" sz="1800" dirty="0" err="1">
                <a:solidFill>
                  <a:srgbClr val="000000"/>
                </a:solidFill>
                <a:latin typeface="Poppins"/>
                <a:ea typeface="Poppins"/>
                <a:cs typeface="Poppins"/>
                <a:sym typeface="Poppins"/>
              </a:rPr>
              <a:t>iklan</a:t>
            </a:r>
            <a:r>
              <a:rPr lang="en-US" sz="1800" dirty="0">
                <a:solidFill>
                  <a:srgbClr val="000000"/>
                </a:solidFill>
                <a:latin typeface="Poppins"/>
                <a:ea typeface="Poppins"/>
                <a:cs typeface="Poppins"/>
                <a:sym typeface="Poppins"/>
              </a:rPr>
              <a:t> </a:t>
            </a:r>
            <a:r>
              <a:rPr lang="en-US" sz="1800" dirty="0" err="1">
                <a:solidFill>
                  <a:srgbClr val="000000"/>
                </a:solidFill>
                <a:latin typeface="Poppins"/>
                <a:ea typeface="Poppins"/>
                <a:cs typeface="Poppins"/>
                <a:sym typeface="Poppins"/>
              </a:rPr>
              <a:t>dari</a:t>
            </a:r>
            <a:r>
              <a:rPr lang="en-US" sz="1800" dirty="0">
                <a:solidFill>
                  <a:srgbClr val="000000"/>
                </a:solidFill>
                <a:latin typeface="Poppins"/>
                <a:ea typeface="Poppins"/>
                <a:cs typeface="Poppins"/>
                <a:sym typeface="Poppins"/>
              </a:rPr>
              <a:t> </a:t>
            </a:r>
            <a:r>
              <a:rPr lang="en-US" sz="1800" dirty="0" err="1">
                <a:solidFill>
                  <a:srgbClr val="000000"/>
                </a:solidFill>
                <a:latin typeface="Poppins"/>
                <a:ea typeface="Poppins"/>
                <a:cs typeface="Poppins"/>
                <a:sym typeface="Poppins"/>
              </a:rPr>
              <a:t>pemain</a:t>
            </a:r>
            <a:r>
              <a:rPr lang="en-US" sz="1800" dirty="0">
                <a:solidFill>
                  <a:srgbClr val="000000"/>
                </a:solidFill>
                <a:latin typeface="Poppins"/>
                <a:ea typeface="Poppins"/>
                <a:cs typeface="Poppins"/>
                <a:sym typeface="Poppins"/>
              </a:rPr>
              <a:t> </a:t>
            </a:r>
            <a:r>
              <a:rPr lang="en-US" sz="1800" dirty="0" err="1">
                <a:solidFill>
                  <a:srgbClr val="000000"/>
                </a:solidFill>
                <a:latin typeface="Poppins"/>
                <a:ea typeface="Poppins"/>
                <a:cs typeface="Poppins"/>
                <a:sym typeface="Poppins"/>
              </a:rPr>
              <a:t>besar</a:t>
            </a:r>
            <a:r>
              <a:rPr lang="en-US" sz="1800" dirty="0">
                <a:solidFill>
                  <a:srgbClr val="000000"/>
                </a:solidFill>
                <a:latin typeface="Poppins"/>
                <a:ea typeface="Poppins"/>
                <a:cs typeface="Poppins"/>
                <a:sym typeface="Poppins"/>
              </a:rPr>
              <a:t>.</a:t>
            </a:r>
          </a:p>
        </p:txBody>
      </p:sp>
      <p:sp>
        <p:nvSpPr>
          <p:cNvPr id="20" name="TextBox 20"/>
          <p:cNvSpPr txBox="1"/>
          <p:nvPr/>
        </p:nvSpPr>
        <p:spPr>
          <a:xfrm>
            <a:off x="573056" y="6380806"/>
            <a:ext cx="783060" cy="856027"/>
          </a:xfrm>
          <a:prstGeom prst="rect">
            <a:avLst/>
          </a:prstGeom>
        </p:spPr>
        <p:txBody>
          <a:bodyPr lIns="0" tIns="0" rIns="0" bIns="0" rtlCol="0" anchor="t">
            <a:spAutoFit/>
          </a:bodyPr>
          <a:lstStyle/>
          <a:p>
            <a:pPr algn="ctr">
              <a:lnSpc>
                <a:spcPts val="6620"/>
              </a:lnSpc>
              <a:spcBef>
                <a:spcPct val="0"/>
              </a:spcBef>
            </a:pPr>
            <a:r>
              <a:rPr lang="en-US" sz="4728">
                <a:solidFill>
                  <a:srgbClr val="000000"/>
                </a:solidFill>
                <a:latin typeface="Poppins"/>
                <a:ea typeface="Poppins"/>
                <a:cs typeface="Poppins"/>
                <a:sym typeface="Poppins"/>
              </a:rPr>
              <a:t>📉</a:t>
            </a:r>
          </a:p>
        </p:txBody>
      </p:sp>
      <p:sp>
        <p:nvSpPr>
          <p:cNvPr id="21" name="TextBox 21"/>
          <p:cNvSpPr txBox="1"/>
          <p:nvPr/>
        </p:nvSpPr>
        <p:spPr>
          <a:xfrm>
            <a:off x="6484061" y="4386952"/>
            <a:ext cx="4971659" cy="1585595"/>
          </a:xfrm>
          <a:prstGeom prst="rect">
            <a:avLst/>
          </a:prstGeom>
        </p:spPr>
        <p:txBody>
          <a:bodyPr lIns="0" tIns="0" rIns="0" bIns="0" rtlCol="0" anchor="t">
            <a:spAutoFit/>
          </a:bodyPr>
          <a:lstStyle/>
          <a:p>
            <a:pPr algn="l">
              <a:lnSpc>
                <a:spcPts val="4059"/>
              </a:lnSpc>
            </a:pPr>
            <a:r>
              <a:rPr lang="en-US" sz="2899" b="1">
                <a:solidFill>
                  <a:srgbClr val="000000"/>
                </a:solidFill>
                <a:latin typeface="Poppins Bold"/>
                <a:ea typeface="Poppins Bold"/>
                <a:cs typeface="Poppins Bold"/>
                <a:sym typeface="Poppins Bold"/>
              </a:rPr>
              <a:t>🍳 Pilihan Terbatas</a:t>
            </a:r>
          </a:p>
          <a:p>
            <a:pPr algn="l">
              <a:lnSpc>
                <a:spcPts val="2800"/>
              </a:lnSpc>
            </a:pPr>
            <a:r>
              <a:rPr lang="en-US" sz="2000">
                <a:solidFill>
                  <a:srgbClr val="000000"/>
                </a:solidFill>
                <a:latin typeface="Poppins"/>
                <a:ea typeface="Poppins"/>
                <a:cs typeface="Poppins"/>
                <a:sym typeface="Poppins"/>
              </a:rPr>
              <a:t>Sulit untuk menemukan variasi makanan rumahan yang otentik di tengah dominasi restoran waralaba</a:t>
            </a:r>
          </a:p>
        </p:txBody>
      </p:sp>
      <p:sp>
        <p:nvSpPr>
          <p:cNvPr id="22" name="TextBox 22"/>
          <p:cNvSpPr txBox="1"/>
          <p:nvPr/>
        </p:nvSpPr>
        <p:spPr>
          <a:xfrm>
            <a:off x="6484061" y="6340848"/>
            <a:ext cx="4421498" cy="1725295"/>
          </a:xfrm>
          <a:prstGeom prst="rect">
            <a:avLst/>
          </a:prstGeom>
        </p:spPr>
        <p:txBody>
          <a:bodyPr lIns="0" tIns="0" rIns="0" bIns="0" rtlCol="0" anchor="t">
            <a:spAutoFit/>
          </a:bodyPr>
          <a:lstStyle/>
          <a:p>
            <a:pPr algn="l">
              <a:lnSpc>
                <a:spcPts val="3639"/>
              </a:lnSpc>
            </a:pPr>
            <a:r>
              <a:rPr lang="en-US" sz="2599" b="1">
                <a:solidFill>
                  <a:srgbClr val="000000"/>
                </a:solidFill>
                <a:latin typeface="Poppins Bold"/>
                <a:ea typeface="Poppins Bold"/>
                <a:cs typeface="Poppins Bold"/>
                <a:sym typeface="Poppins Bold"/>
              </a:rPr>
              <a:t>🏘️ Sulit Mendukung Lokal</a:t>
            </a:r>
          </a:p>
          <a:p>
            <a:pPr algn="l">
              <a:lnSpc>
                <a:spcPts val="2520"/>
              </a:lnSpc>
            </a:pPr>
            <a:r>
              <a:rPr lang="en-US" sz="1800">
                <a:solidFill>
                  <a:srgbClr val="000000"/>
                </a:solidFill>
                <a:latin typeface="Poppins"/>
                <a:ea typeface="Poppins"/>
                <a:cs typeface="Poppins"/>
                <a:sym typeface="Poppins"/>
              </a:rPr>
              <a:t>Tidak ada cara yang mudah dan terpusat bagi pelanggan yang secara spesifik ingin mendukung UMKM kuliner di sekitar mereka.</a:t>
            </a:r>
          </a:p>
        </p:txBody>
      </p:sp>
      <p:sp>
        <p:nvSpPr>
          <p:cNvPr id="23" name="TextBox 23"/>
          <p:cNvSpPr txBox="1"/>
          <p:nvPr/>
        </p:nvSpPr>
        <p:spPr>
          <a:xfrm>
            <a:off x="6484061" y="3763789"/>
            <a:ext cx="12216335" cy="443865"/>
          </a:xfrm>
          <a:prstGeom prst="rect">
            <a:avLst/>
          </a:prstGeom>
        </p:spPr>
        <p:txBody>
          <a:bodyPr lIns="0" tIns="0" rIns="0" bIns="0" rtlCol="0" anchor="t">
            <a:spAutoFit/>
          </a:bodyPr>
          <a:lstStyle/>
          <a:p>
            <a:pPr marL="0" lvl="0" indent="0" algn="l">
              <a:lnSpc>
                <a:spcPts val="3479"/>
              </a:lnSpc>
              <a:spcBef>
                <a:spcPct val="0"/>
              </a:spcBef>
            </a:pPr>
            <a:r>
              <a:rPr lang="en-US" sz="3000">
                <a:solidFill>
                  <a:srgbClr val="0C2535"/>
                </a:solidFill>
                <a:latin typeface="Neue Machina"/>
                <a:ea typeface="Neue Machina"/>
                <a:cs typeface="Neue Machina"/>
                <a:sym typeface="Neue Machina"/>
              </a:rPr>
              <a:t>Bagi Pembeli (Pelanggan)</a:t>
            </a:r>
          </a:p>
        </p:txBody>
      </p:sp>
      <p:sp>
        <p:nvSpPr>
          <p:cNvPr id="24" name="TextBox 24"/>
          <p:cNvSpPr txBox="1"/>
          <p:nvPr/>
        </p:nvSpPr>
        <p:spPr>
          <a:xfrm>
            <a:off x="-152400" y="7983369"/>
            <a:ext cx="10042500" cy="2667353"/>
          </a:xfrm>
          <a:prstGeom prst="rect">
            <a:avLst/>
          </a:prstGeom>
        </p:spPr>
        <p:txBody>
          <a:bodyPr lIns="0" tIns="0" rIns="0" bIns="0" rtlCol="0" anchor="t">
            <a:spAutoFit/>
          </a:bodyPr>
          <a:lstStyle/>
          <a:p>
            <a:pPr marL="0" lvl="0" indent="0" algn="l">
              <a:lnSpc>
                <a:spcPts val="20897"/>
              </a:lnSpc>
              <a:spcBef>
                <a:spcPct val="0"/>
              </a:spcBef>
            </a:pPr>
            <a:r>
              <a:rPr lang="en-US" sz="18014" dirty="0">
                <a:solidFill>
                  <a:srgbClr val="0C2535">
                    <a:alpha val="8627"/>
                  </a:srgbClr>
                </a:solidFill>
                <a:latin typeface="Neue Machina"/>
                <a:ea typeface="Neue Machina"/>
                <a:cs typeface="Neue Machina"/>
                <a:sym typeface="Neue Machina"/>
              </a:rPr>
              <a:t>problem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extBox 2"/>
          <p:cNvSpPr txBox="1"/>
          <p:nvPr/>
        </p:nvSpPr>
        <p:spPr>
          <a:xfrm>
            <a:off x="8413607" y="8154471"/>
            <a:ext cx="11033935" cy="2922883"/>
          </a:xfrm>
          <a:prstGeom prst="rect">
            <a:avLst/>
          </a:prstGeom>
        </p:spPr>
        <p:txBody>
          <a:bodyPr lIns="0" tIns="0" rIns="0" bIns="0" rtlCol="0" anchor="t">
            <a:spAutoFit/>
          </a:bodyPr>
          <a:lstStyle/>
          <a:p>
            <a:pPr marL="0" lvl="0" indent="0" algn="l">
              <a:lnSpc>
                <a:spcPts val="22804"/>
              </a:lnSpc>
              <a:spcBef>
                <a:spcPct val="0"/>
              </a:spcBef>
            </a:pPr>
            <a:r>
              <a:rPr lang="en-US" sz="19659">
                <a:solidFill>
                  <a:srgbClr val="0C2535">
                    <a:alpha val="8627"/>
                  </a:srgbClr>
                </a:solidFill>
                <a:latin typeface="Neue Machina"/>
                <a:ea typeface="Neue Machina"/>
                <a:cs typeface="Neue Machina"/>
                <a:sym typeface="Neue Machina"/>
              </a:rPr>
              <a:t>s</a:t>
            </a:r>
            <a:r>
              <a:rPr lang="en-US" sz="19659" u="none" strike="noStrike">
                <a:solidFill>
                  <a:srgbClr val="0C2535">
                    <a:alpha val="8627"/>
                  </a:srgbClr>
                </a:solidFill>
                <a:latin typeface="Neue Machina"/>
                <a:ea typeface="Neue Machina"/>
                <a:cs typeface="Neue Machina"/>
                <a:sym typeface="Neue Machina"/>
              </a:rPr>
              <a:t>olution</a:t>
            </a:r>
          </a:p>
        </p:txBody>
      </p:sp>
      <p:sp>
        <p:nvSpPr>
          <p:cNvPr id="3" name="Freeform 3"/>
          <p:cNvSpPr/>
          <p:nvPr/>
        </p:nvSpPr>
        <p:spPr>
          <a:xfrm rot="-794625">
            <a:off x="2417113" y="4795517"/>
            <a:ext cx="2989585" cy="2989585"/>
          </a:xfrm>
          <a:custGeom>
            <a:avLst/>
            <a:gdLst/>
            <a:ahLst/>
            <a:cxnLst/>
            <a:rect l="l" t="t" r="r" b="b"/>
            <a:pathLst>
              <a:path w="2989585" h="2989585">
                <a:moveTo>
                  <a:pt x="0" y="0"/>
                </a:moveTo>
                <a:lnTo>
                  <a:pt x="2989585" y="0"/>
                </a:lnTo>
                <a:lnTo>
                  <a:pt x="2989585" y="2989585"/>
                </a:lnTo>
                <a:lnTo>
                  <a:pt x="0" y="2989585"/>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D"/>
          </a:p>
        </p:txBody>
      </p:sp>
      <p:sp>
        <p:nvSpPr>
          <p:cNvPr id="4" name="Freeform 4"/>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l="-5929" t="-479913" r="-5415" b="-448885"/>
            </a:stretch>
          </a:blipFill>
          <a:ln w="38100" cap="rnd">
            <a:solidFill>
              <a:srgbClr val="27748C"/>
            </a:solidFill>
            <a:prstDash val="solid"/>
            <a:round/>
          </a:ln>
        </p:spPr>
        <p:txBody>
          <a:bodyPr/>
          <a:lstStyle/>
          <a:p>
            <a:endParaRPr lang="en-ID"/>
          </a:p>
        </p:txBody>
      </p:sp>
      <p:sp>
        <p:nvSpPr>
          <p:cNvPr id="5" name="Freeform 5"/>
          <p:cNvSpPr/>
          <p:nvPr/>
        </p:nvSpPr>
        <p:spPr>
          <a:xfrm>
            <a:off x="1973221" y="8806708"/>
            <a:ext cx="4277273"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6">
              <a:extLst>
                <a:ext uri="{96DAC541-7B7A-43D3-8B79-37D633B846F1}">
                  <asvg:svgBlip xmlns:asvg="http://schemas.microsoft.com/office/drawing/2016/SVG/main" r:embed="rId7"/>
                </a:ext>
              </a:extLst>
            </a:blip>
            <a:stretch>
              <a:fillRect l="-33104" t="-449889" r="-47702" b="-850106"/>
            </a:stretch>
          </a:blipFill>
        </p:spPr>
        <p:txBody>
          <a:bodyPr/>
          <a:lstStyle/>
          <a:p>
            <a:endParaRPr lang="en-ID"/>
          </a:p>
        </p:txBody>
      </p:sp>
      <p:sp>
        <p:nvSpPr>
          <p:cNvPr id="6" name="Freeform 6"/>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7" name="Freeform 7"/>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Freeform 8"/>
          <p:cNvSpPr/>
          <p:nvPr/>
        </p:nvSpPr>
        <p:spPr>
          <a:xfrm rot="5400000">
            <a:off x="1208860" y="-2284293"/>
            <a:ext cx="3380141" cy="7948728"/>
          </a:xfrm>
          <a:custGeom>
            <a:avLst/>
            <a:gdLst/>
            <a:ahLst/>
            <a:cxnLst/>
            <a:rect l="l" t="t" r="r" b="b"/>
            <a:pathLst>
              <a:path w="3380141" h="7948728">
                <a:moveTo>
                  <a:pt x="0" y="0"/>
                </a:moveTo>
                <a:lnTo>
                  <a:pt x="3380141" y="0"/>
                </a:lnTo>
                <a:lnTo>
                  <a:pt x="3380141" y="7948727"/>
                </a:lnTo>
                <a:lnTo>
                  <a:pt x="0" y="7948727"/>
                </a:lnTo>
                <a:lnTo>
                  <a:pt x="0" y="0"/>
                </a:lnTo>
                <a:close/>
              </a:path>
            </a:pathLst>
          </a:custGeom>
          <a:blipFill>
            <a:blip r:embed="rId10">
              <a:alphaModFix amt="8999"/>
              <a:extLst>
                <a:ext uri="{96DAC541-7B7A-43D3-8B79-37D633B846F1}">
                  <asvg:svgBlip xmlns:asvg="http://schemas.microsoft.com/office/drawing/2016/SVG/main" r:embed="rId11"/>
                </a:ext>
              </a:extLst>
            </a:blip>
            <a:stretch>
              <a:fillRect l="-122796" t="-39071"/>
            </a:stretch>
          </a:blipFill>
          <a:ln cap="sq">
            <a:noFill/>
            <a:prstDash val="solid"/>
            <a:miter/>
          </a:ln>
        </p:spPr>
        <p:txBody>
          <a:bodyPr/>
          <a:lstStyle/>
          <a:p>
            <a:endParaRPr lang="en-ID"/>
          </a:p>
        </p:txBody>
      </p:sp>
      <p:sp>
        <p:nvSpPr>
          <p:cNvPr id="9" name="Freeform 9"/>
          <p:cNvSpPr/>
          <p:nvPr/>
        </p:nvSpPr>
        <p:spPr>
          <a:xfrm>
            <a:off x="1343301" y="2031467"/>
            <a:ext cx="4185918" cy="5340884"/>
          </a:xfrm>
          <a:custGeom>
            <a:avLst/>
            <a:gdLst/>
            <a:ahLst/>
            <a:cxnLst/>
            <a:rect l="l" t="t" r="r" b="b"/>
            <a:pathLst>
              <a:path w="4185918" h="5340884">
                <a:moveTo>
                  <a:pt x="0" y="0"/>
                </a:moveTo>
                <a:lnTo>
                  <a:pt x="4185917" y="0"/>
                </a:lnTo>
                <a:lnTo>
                  <a:pt x="4185917" y="5340884"/>
                </a:lnTo>
                <a:lnTo>
                  <a:pt x="0" y="53408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10" name="Freeform 10"/>
          <p:cNvSpPr/>
          <p:nvPr/>
        </p:nvSpPr>
        <p:spPr>
          <a:xfrm>
            <a:off x="15553157" y="1028700"/>
            <a:ext cx="1706143" cy="764792"/>
          </a:xfrm>
          <a:custGeom>
            <a:avLst/>
            <a:gdLst/>
            <a:ahLst/>
            <a:cxnLst/>
            <a:rect l="l" t="t" r="r" b="b"/>
            <a:pathLst>
              <a:path w="1706143" h="764792">
                <a:moveTo>
                  <a:pt x="0" y="0"/>
                </a:moveTo>
                <a:lnTo>
                  <a:pt x="1706143" y="0"/>
                </a:lnTo>
                <a:lnTo>
                  <a:pt x="1706143" y="764792"/>
                </a:lnTo>
                <a:lnTo>
                  <a:pt x="0" y="764792"/>
                </a:lnTo>
                <a:lnTo>
                  <a:pt x="0" y="0"/>
                </a:lnTo>
                <a:close/>
              </a:path>
            </a:pathLst>
          </a:custGeom>
          <a:blipFill>
            <a:blip r:embed="rId14">
              <a:extLst>
                <a:ext uri="{96DAC541-7B7A-43D3-8B79-37D633B846F1}">
                  <asvg:svgBlip xmlns:asvg="http://schemas.microsoft.com/office/drawing/2016/SVG/main" r:embed="rId15"/>
                </a:ext>
              </a:extLst>
            </a:blip>
            <a:stretch>
              <a:fillRect t="-176846" r="-19290"/>
            </a:stretch>
          </a:blipFill>
        </p:spPr>
        <p:txBody>
          <a:bodyPr/>
          <a:lstStyle/>
          <a:p>
            <a:endParaRPr lang="en-ID"/>
          </a:p>
        </p:txBody>
      </p:sp>
      <p:sp>
        <p:nvSpPr>
          <p:cNvPr id="11" name="Freeform 11"/>
          <p:cNvSpPr/>
          <p:nvPr/>
        </p:nvSpPr>
        <p:spPr>
          <a:xfrm>
            <a:off x="268642" y="3499972"/>
            <a:ext cx="673496" cy="869027"/>
          </a:xfrm>
          <a:custGeom>
            <a:avLst/>
            <a:gdLst/>
            <a:ahLst/>
            <a:cxnLst/>
            <a:rect l="l" t="t" r="r" b="b"/>
            <a:pathLst>
              <a:path w="673496" h="869027">
                <a:moveTo>
                  <a:pt x="0" y="0"/>
                </a:moveTo>
                <a:lnTo>
                  <a:pt x="673496" y="0"/>
                </a:lnTo>
                <a:lnTo>
                  <a:pt x="673496" y="869026"/>
                </a:lnTo>
                <a:lnTo>
                  <a:pt x="0" y="86902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D"/>
          </a:p>
        </p:txBody>
      </p:sp>
      <p:sp>
        <p:nvSpPr>
          <p:cNvPr id="12" name="Freeform 12"/>
          <p:cNvSpPr/>
          <p:nvPr/>
        </p:nvSpPr>
        <p:spPr>
          <a:xfrm>
            <a:off x="7411940" y="954601"/>
            <a:ext cx="1460785" cy="456495"/>
          </a:xfrm>
          <a:custGeom>
            <a:avLst/>
            <a:gdLst/>
            <a:ahLst/>
            <a:cxnLst/>
            <a:rect l="l" t="t" r="r" b="b"/>
            <a:pathLst>
              <a:path w="1460785" h="456495">
                <a:moveTo>
                  <a:pt x="0" y="0"/>
                </a:moveTo>
                <a:lnTo>
                  <a:pt x="1460786" y="0"/>
                </a:lnTo>
                <a:lnTo>
                  <a:pt x="1460786" y="456495"/>
                </a:lnTo>
                <a:lnTo>
                  <a:pt x="0" y="456495"/>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ID"/>
          </a:p>
        </p:txBody>
      </p:sp>
      <p:sp>
        <p:nvSpPr>
          <p:cNvPr id="13" name="Freeform 13"/>
          <p:cNvSpPr/>
          <p:nvPr/>
        </p:nvSpPr>
        <p:spPr>
          <a:xfrm>
            <a:off x="15018952" y="2588804"/>
            <a:ext cx="262615" cy="272140"/>
          </a:xfrm>
          <a:custGeom>
            <a:avLst/>
            <a:gdLst/>
            <a:ahLst/>
            <a:cxnLst/>
            <a:rect l="l" t="t" r="r" b="b"/>
            <a:pathLst>
              <a:path w="262615" h="272140">
                <a:moveTo>
                  <a:pt x="0" y="0"/>
                </a:moveTo>
                <a:lnTo>
                  <a:pt x="262616" y="0"/>
                </a:lnTo>
                <a:lnTo>
                  <a:pt x="262616" y="272141"/>
                </a:lnTo>
                <a:lnTo>
                  <a:pt x="0" y="272141"/>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ID"/>
          </a:p>
        </p:txBody>
      </p:sp>
      <p:sp>
        <p:nvSpPr>
          <p:cNvPr id="14" name="Freeform 14"/>
          <p:cNvSpPr/>
          <p:nvPr/>
        </p:nvSpPr>
        <p:spPr>
          <a:xfrm>
            <a:off x="5916815" y="7742014"/>
            <a:ext cx="333680" cy="345782"/>
          </a:xfrm>
          <a:custGeom>
            <a:avLst/>
            <a:gdLst/>
            <a:ahLst/>
            <a:cxnLst/>
            <a:rect l="l" t="t" r="r" b="b"/>
            <a:pathLst>
              <a:path w="333680" h="345782">
                <a:moveTo>
                  <a:pt x="0" y="0"/>
                </a:moveTo>
                <a:lnTo>
                  <a:pt x="333680" y="0"/>
                </a:lnTo>
                <a:lnTo>
                  <a:pt x="333680" y="345782"/>
                </a:lnTo>
                <a:lnTo>
                  <a:pt x="0" y="345782"/>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ID"/>
          </a:p>
        </p:txBody>
      </p:sp>
      <p:sp>
        <p:nvSpPr>
          <p:cNvPr id="15" name="TextBox 15"/>
          <p:cNvSpPr txBox="1"/>
          <p:nvPr/>
        </p:nvSpPr>
        <p:spPr>
          <a:xfrm>
            <a:off x="7263857" y="1709121"/>
            <a:ext cx="4724352" cy="1193165"/>
          </a:xfrm>
          <a:prstGeom prst="rect">
            <a:avLst/>
          </a:prstGeom>
        </p:spPr>
        <p:txBody>
          <a:bodyPr lIns="0" tIns="0" rIns="0" bIns="0" rtlCol="0" anchor="t">
            <a:spAutoFit/>
          </a:bodyPr>
          <a:lstStyle/>
          <a:p>
            <a:pPr marL="0" lvl="0" indent="0" algn="l">
              <a:lnSpc>
                <a:spcPts val="9280"/>
              </a:lnSpc>
              <a:spcBef>
                <a:spcPct val="0"/>
              </a:spcBef>
            </a:pPr>
            <a:r>
              <a:rPr lang="en-US" sz="8000">
                <a:solidFill>
                  <a:srgbClr val="0C2535"/>
                </a:solidFill>
                <a:latin typeface="Neue Machina"/>
                <a:ea typeface="Neue Machina"/>
                <a:cs typeface="Neue Machina"/>
                <a:sym typeface="Neue Machina"/>
              </a:rPr>
              <a:t>Tujuan</a:t>
            </a:r>
          </a:p>
        </p:txBody>
      </p:sp>
      <p:sp>
        <p:nvSpPr>
          <p:cNvPr id="16" name="Freeform 16"/>
          <p:cNvSpPr/>
          <p:nvPr/>
        </p:nvSpPr>
        <p:spPr>
          <a:xfrm rot="-24000">
            <a:off x="7754249" y="4321708"/>
            <a:ext cx="7730630" cy="2577132"/>
          </a:xfrm>
          <a:custGeom>
            <a:avLst/>
            <a:gdLst/>
            <a:ahLst/>
            <a:cxnLst/>
            <a:rect l="l" t="t" r="r" b="b"/>
            <a:pathLst>
              <a:path w="7730630" h="2577132">
                <a:moveTo>
                  <a:pt x="17616" y="0"/>
                </a:moveTo>
                <a:lnTo>
                  <a:pt x="7730630" y="53848"/>
                </a:lnTo>
                <a:lnTo>
                  <a:pt x="7713014" y="2577132"/>
                </a:lnTo>
                <a:lnTo>
                  <a:pt x="0" y="2523285"/>
                </a:lnTo>
                <a:lnTo>
                  <a:pt x="17616" y="0"/>
                </a:lnTo>
                <a:close/>
              </a:path>
            </a:pathLst>
          </a:custGeom>
          <a:blipFill>
            <a:blip r:embed="rId22">
              <a:extLst>
                <a:ext uri="{96DAC541-7B7A-43D3-8B79-37D633B846F1}">
                  <asvg:svgBlip xmlns:asvg="http://schemas.microsoft.com/office/drawing/2016/SVG/main" r:embed="rId23"/>
                </a:ext>
              </a:extLst>
            </a:blip>
            <a:stretch>
              <a:fillRect l="-33346"/>
            </a:stretch>
          </a:blipFill>
          <a:ln cap="sq">
            <a:noFill/>
            <a:prstDash val="solid"/>
            <a:miter/>
          </a:ln>
        </p:spPr>
        <p:txBody>
          <a:bodyPr/>
          <a:lstStyle/>
          <a:p>
            <a:endParaRPr lang="en-ID"/>
          </a:p>
        </p:txBody>
      </p:sp>
      <p:sp>
        <p:nvSpPr>
          <p:cNvPr id="17" name="Freeform 17"/>
          <p:cNvSpPr/>
          <p:nvPr/>
        </p:nvSpPr>
        <p:spPr>
          <a:xfrm>
            <a:off x="8672749" y="5164040"/>
            <a:ext cx="692229" cy="809625"/>
          </a:xfrm>
          <a:custGeom>
            <a:avLst/>
            <a:gdLst/>
            <a:ahLst/>
            <a:cxnLst/>
            <a:rect l="l" t="t" r="r" b="b"/>
            <a:pathLst>
              <a:path w="692229" h="809625">
                <a:moveTo>
                  <a:pt x="0" y="0"/>
                </a:moveTo>
                <a:lnTo>
                  <a:pt x="692229" y="0"/>
                </a:lnTo>
                <a:lnTo>
                  <a:pt x="692229" y="809625"/>
                </a:lnTo>
                <a:lnTo>
                  <a:pt x="0" y="809625"/>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ID"/>
          </a:p>
        </p:txBody>
      </p:sp>
      <p:sp>
        <p:nvSpPr>
          <p:cNvPr id="18" name="Freeform 18"/>
          <p:cNvSpPr/>
          <p:nvPr/>
        </p:nvSpPr>
        <p:spPr>
          <a:xfrm>
            <a:off x="11163088" y="5164040"/>
            <a:ext cx="971064" cy="809625"/>
          </a:xfrm>
          <a:custGeom>
            <a:avLst/>
            <a:gdLst/>
            <a:ahLst/>
            <a:cxnLst/>
            <a:rect l="l" t="t" r="r" b="b"/>
            <a:pathLst>
              <a:path w="971064" h="809625">
                <a:moveTo>
                  <a:pt x="0" y="0"/>
                </a:moveTo>
                <a:lnTo>
                  <a:pt x="971064" y="0"/>
                </a:lnTo>
                <a:lnTo>
                  <a:pt x="971064" y="809625"/>
                </a:lnTo>
                <a:lnTo>
                  <a:pt x="0" y="809625"/>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ID"/>
          </a:p>
        </p:txBody>
      </p:sp>
      <p:sp>
        <p:nvSpPr>
          <p:cNvPr id="19" name="Freeform 19"/>
          <p:cNvSpPr/>
          <p:nvPr/>
        </p:nvSpPr>
        <p:spPr>
          <a:xfrm>
            <a:off x="14001653" y="5164040"/>
            <a:ext cx="860159" cy="809625"/>
          </a:xfrm>
          <a:custGeom>
            <a:avLst/>
            <a:gdLst/>
            <a:ahLst/>
            <a:cxnLst/>
            <a:rect l="l" t="t" r="r" b="b"/>
            <a:pathLst>
              <a:path w="860159" h="809625">
                <a:moveTo>
                  <a:pt x="0" y="0"/>
                </a:moveTo>
                <a:lnTo>
                  <a:pt x="860159" y="0"/>
                </a:lnTo>
                <a:lnTo>
                  <a:pt x="860159" y="809625"/>
                </a:lnTo>
                <a:lnTo>
                  <a:pt x="0" y="809625"/>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txBody>
          <a:bodyPr/>
          <a:lstStyle/>
          <a:p>
            <a:endParaRPr lang="en-ID"/>
          </a:p>
        </p:txBody>
      </p:sp>
      <p:sp>
        <p:nvSpPr>
          <p:cNvPr id="20" name="TextBox 20"/>
          <p:cNvSpPr txBox="1"/>
          <p:nvPr/>
        </p:nvSpPr>
        <p:spPr>
          <a:xfrm>
            <a:off x="-195960" y="-399404"/>
            <a:ext cx="11033935" cy="2922883"/>
          </a:xfrm>
          <a:prstGeom prst="rect">
            <a:avLst/>
          </a:prstGeom>
        </p:spPr>
        <p:txBody>
          <a:bodyPr lIns="0" tIns="0" rIns="0" bIns="0" rtlCol="0" anchor="t">
            <a:spAutoFit/>
          </a:bodyPr>
          <a:lstStyle/>
          <a:p>
            <a:pPr marL="0" lvl="0" indent="0" algn="l">
              <a:lnSpc>
                <a:spcPts val="22804"/>
              </a:lnSpc>
              <a:spcBef>
                <a:spcPct val="0"/>
              </a:spcBef>
            </a:pPr>
            <a:r>
              <a:rPr lang="en-US" sz="19659">
                <a:solidFill>
                  <a:srgbClr val="0C2535">
                    <a:alpha val="8627"/>
                  </a:srgbClr>
                </a:solidFill>
                <a:latin typeface="Neue Machina"/>
                <a:ea typeface="Neue Machina"/>
                <a:cs typeface="Neue Machina"/>
                <a:sym typeface="Neue Machina"/>
              </a:rPr>
              <a:t>purpose</a:t>
            </a:r>
          </a:p>
        </p:txBody>
      </p:sp>
      <p:sp>
        <p:nvSpPr>
          <p:cNvPr id="21" name="AutoShape 21"/>
          <p:cNvSpPr/>
          <p:nvPr/>
        </p:nvSpPr>
        <p:spPr>
          <a:xfrm>
            <a:off x="11648620" y="3374547"/>
            <a:ext cx="0" cy="974054"/>
          </a:xfrm>
          <a:prstGeom prst="line">
            <a:avLst/>
          </a:prstGeom>
          <a:ln w="38100" cap="flat">
            <a:solidFill>
              <a:srgbClr val="277E8C"/>
            </a:solidFill>
            <a:prstDash val="solid"/>
            <a:headEnd type="none" w="sm" len="sm"/>
            <a:tailEnd type="none" w="sm" len="sm"/>
          </a:ln>
        </p:spPr>
        <p:txBody>
          <a:bodyPr/>
          <a:lstStyle/>
          <a:p>
            <a:endParaRPr lang="en-ID"/>
          </a:p>
        </p:txBody>
      </p:sp>
      <p:grpSp>
        <p:nvGrpSpPr>
          <p:cNvPr id="22" name="Group 22"/>
          <p:cNvGrpSpPr/>
          <p:nvPr/>
        </p:nvGrpSpPr>
        <p:grpSpPr>
          <a:xfrm>
            <a:off x="11309031" y="2879995"/>
            <a:ext cx="679178" cy="677803"/>
            <a:chOff x="0" y="0"/>
            <a:chExt cx="905570" cy="903738"/>
          </a:xfrm>
        </p:grpSpPr>
        <p:grpSp>
          <p:nvGrpSpPr>
            <p:cNvPr id="23" name="Group 23"/>
            <p:cNvGrpSpPr/>
            <p:nvPr/>
          </p:nvGrpSpPr>
          <p:grpSpPr>
            <a:xfrm>
              <a:off x="0" y="0"/>
              <a:ext cx="905570" cy="903738"/>
              <a:chOff x="0" y="0"/>
              <a:chExt cx="812800" cy="811155"/>
            </a:xfrm>
          </p:grpSpPr>
          <p:sp>
            <p:nvSpPr>
              <p:cNvPr id="24" name="Freeform 24"/>
              <p:cNvSpPr/>
              <p:nvPr/>
            </p:nvSpPr>
            <p:spPr>
              <a:xfrm>
                <a:off x="0" y="0"/>
                <a:ext cx="812800" cy="811155"/>
              </a:xfrm>
              <a:custGeom>
                <a:avLst/>
                <a:gdLst/>
                <a:ahLst/>
                <a:cxnLst/>
                <a:rect l="l" t="t" r="r" b="b"/>
                <a:pathLst>
                  <a:path w="812800" h="811155">
                    <a:moveTo>
                      <a:pt x="406400" y="0"/>
                    </a:moveTo>
                    <a:cubicBezTo>
                      <a:pt x="181951" y="0"/>
                      <a:pt x="0" y="181583"/>
                      <a:pt x="0" y="405577"/>
                    </a:cubicBezTo>
                    <a:cubicBezTo>
                      <a:pt x="0" y="629572"/>
                      <a:pt x="181951" y="811155"/>
                      <a:pt x="406400" y="811155"/>
                    </a:cubicBezTo>
                    <a:cubicBezTo>
                      <a:pt x="630849" y="811155"/>
                      <a:pt x="812800" y="629572"/>
                      <a:pt x="812800" y="405577"/>
                    </a:cubicBezTo>
                    <a:cubicBezTo>
                      <a:pt x="812800" y="181583"/>
                      <a:pt x="630849" y="0"/>
                      <a:pt x="406400" y="0"/>
                    </a:cubicBezTo>
                    <a:close/>
                  </a:path>
                </a:pathLst>
              </a:custGeom>
              <a:solidFill>
                <a:srgbClr val="277E8C"/>
              </a:solidFill>
              <a:ln w="76200" cap="sq">
                <a:solidFill>
                  <a:srgbClr val="FFFFFF"/>
                </a:solidFill>
                <a:prstDash val="solid"/>
                <a:miter/>
              </a:ln>
            </p:spPr>
            <p:txBody>
              <a:bodyPr/>
              <a:lstStyle/>
              <a:p>
                <a:endParaRPr lang="en-ID"/>
              </a:p>
            </p:txBody>
          </p:sp>
          <p:sp>
            <p:nvSpPr>
              <p:cNvPr id="25" name="TextBox 25"/>
              <p:cNvSpPr txBox="1"/>
              <p:nvPr/>
            </p:nvSpPr>
            <p:spPr>
              <a:xfrm>
                <a:off x="76200" y="28421"/>
                <a:ext cx="660400" cy="706688"/>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215367" y="239994"/>
              <a:ext cx="474837" cy="385650"/>
            </a:xfrm>
            <a:prstGeom prst="rect">
              <a:avLst/>
            </a:prstGeom>
          </p:spPr>
          <p:txBody>
            <a:bodyPr lIns="0" tIns="0" rIns="0" bIns="0" rtlCol="0" anchor="t">
              <a:spAutoFit/>
            </a:bodyPr>
            <a:lstStyle/>
            <a:p>
              <a:pPr algn="ctr">
                <a:lnSpc>
                  <a:spcPts val="2432"/>
                </a:lnSpc>
              </a:pPr>
              <a:r>
                <a:rPr lang="en-US" sz="1737">
                  <a:solidFill>
                    <a:srgbClr val="FFFFFF"/>
                  </a:solidFill>
                  <a:latin typeface="Roboto"/>
                  <a:ea typeface="Roboto"/>
                  <a:cs typeface="Roboto"/>
                  <a:sym typeface="Roboto"/>
                </a:rPr>
                <a:t>02</a:t>
              </a:r>
            </a:p>
          </p:txBody>
        </p:sp>
      </p:grpSp>
      <p:sp>
        <p:nvSpPr>
          <p:cNvPr id="27" name="TextBox 27"/>
          <p:cNvSpPr txBox="1"/>
          <p:nvPr/>
        </p:nvSpPr>
        <p:spPr>
          <a:xfrm>
            <a:off x="10348884" y="7233897"/>
            <a:ext cx="2599472" cy="1087881"/>
          </a:xfrm>
          <a:prstGeom prst="rect">
            <a:avLst/>
          </a:prstGeom>
        </p:spPr>
        <p:txBody>
          <a:bodyPr lIns="0" tIns="0" rIns="0" bIns="0" rtlCol="0" anchor="t">
            <a:spAutoFit/>
          </a:bodyPr>
          <a:lstStyle/>
          <a:p>
            <a:pPr algn="ctr">
              <a:lnSpc>
                <a:spcPts val="2924"/>
              </a:lnSpc>
              <a:spcBef>
                <a:spcPct val="0"/>
              </a:spcBef>
            </a:pPr>
            <a:r>
              <a:rPr lang="en-US" sz="1700">
                <a:solidFill>
                  <a:srgbClr val="000000"/>
                </a:solidFill>
                <a:latin typeface="Poppins"/>
                <a:ea typeface="Poppins"/>
                <a:cs typeface="Poppins"/>
                <a:sym typeface="Poppins"/>
              </a:rPr>
              <a:t>Menyediakan Pilihan Kuliner yang Beragam bagi Pengguna</a:t>
            </a:r>
          </a:p>
        </p:txBody>
      </p:sp>
      <p:sp>
        <p:nvSpPr>
          <p:cNvPr id="28" name="TextBox 28"/>
          <p:cNvSpPr txBox="1"/>
          <p:nvPr/>
        </p:nvSpPr>
        <p:spPr>
          <a:xfrm>
            <a:off x="7719127" y="3104596"/>
            <a:ext cx="2599472" cy="807973"/>
          </a:xfrm>
          <a:prstGeom prst="rect">
            <a:avLst/>
          </a:prstGeom>
        </p:spPr>
        <p:txBody>
          <a:bodyPr lIns="0" tIns="0" rIns="0" bIns="0" rtlCol="0" anchor="t">
            <a:spAutoFit/>
          </a:bodyPr>
          <a:lstStyle/>
          <a:p>
            <a:pPr algn="ctr">
              <a:lnSpc>
                <a:spcPts val="3268"/>
              </a:lnSpc>
              <a:spcBef>
                <a:spcPct val="0"/>
              </a:spcBef>
            </a:pPr>
            <a:r>
              <a:rPr lang="en-US" sz="1900">
                <a:solidFill>
                  <a:srgbClr val="000000"/>
                </a:solidFill>
                <a:latin typeface="Poppins"/>
                <a:ea typeface="Poppins"/>
                <a:cs typeface="Poppins"/>
                <a:sym typeface="Poppins"/>
              </a:rPr>
              <a:t>Memberdayakan UMKM Kuliner Lokal</a:t>
            </a:r>
          </a:p>
        </p:txBody>
      </p:sp>
      <p:sp>
        <p:nvSpPr>
          <p:cNvPr id="29" name="TextBox 29"/>
          <p:cNvSpPr txBox="1"/>
          <p:nvPr/>
        </p:nvSpPr>
        <p:spPr>
          <a:xfrm>
            <a:off x="13201029" y="2956707"/>
            <a:ext cx="2275136" cy="1087881"/>
          </a:xfrm>
          <a:prstGeom prst="rect">
            <a:avLst/>
          </a:prstGeom>
        </p:spPr>
        <p:txBody>
          <a:bodyPr lIns="0" tIns="0" rIns="0" bIns="0" rtlCol="0" anchor="t">
            <a:spAutoFit/>
          </a:bodyPr>
          <a:lstStyle/>
          <a:p>
            <a:pPr algn="ctr">
              <a:lnSpc>
                <a:spcPts val="2924"/>
              </a:lnSpc>
              <a:spcBef>
                <a:spcPct val="0"/>
              </a:spcBef>
            </a:pPr>
            <a:r>
              <a:rPr lang="en-US" sz="1700">
                <a:solidFill>
                  <a:srgbClr val="000000"/>
                </a:solidFill>
                <a:latin typeface="Poppins"/>
                <a:ea typeface="Poppins"/>
                <a:cs typeface="Poppins"/>
                <a:sym typeface="Poppins"/>
              </a:rPr>
              <a:t>Membangun Komunitas antara Penjual dan Pembeli</a:t>
            </a:r>
          </a:p>
        </p:txBody>
      </p:sp>
      <p:sp>
        <p:nvSpPr>
          <p:cNvPr id="30" name="AutoShape 30"/>
          <p:cNvSpPr/>
          <p:nvPr/>
        </p:nvSpPr>
        <p:spPr>
          <a:xfrm>
            <a:off x="9003942" y="6833847"/>
            <a:ext cx="0" cy="974054"/>
          </a:xfrm>
          <a:prstGeom prst="line">
            <a:avLst/>
          </a:prstGeom>
          <a:ln w="38100" cap="flat">
            <a:solidFill>
              <a:srgbClr val="D7851C"/>
            </a:solidFill>
            <a:prstDash val="solid"/>
            <a:headEnd type="none" w="sm" len="sm"/>
            <a:tailEnd type="none" w="sm" len="sm"/>
          </a:ln>
        </p:spPr>
        <p:txBody>
          <a:bodyPr/>
          <a:lstStyle/>
          <a:p>
            <a:endParaRPr lang="en-ID"/>
          </a:p>
        </p:txBody>
      </p:sp>
      <p:grpSp>
        <p:nvGrpSpPr>
          <p:cNvPr id="31" name="Group 31"/>
          <p:cNvGrpSpPr/>
          <p:nvPr/>
        </p:nvGrpSpPr>
        <p:grpSpPr>
          <a:xfrm>
            <a:off x="8664353" y="7477837"/>
            <a:ext cx="679178" cy="677803"/>
            <a:chOff x="0" y="0"/>
            <a:chExt cx="905570" cy="903738"/>
          </a:xfrm>
        </p:grpSpPr>
        <p:grpSp>
          <p:nvGrpSpPr>
            <p:cNvPr id="32" name="Group 32"/>
            <p:cNvGrpSpPr/>
            <p:nvPr/>
          </p:nvGrpSpPr>
          <p:grpSpPr>
            <a:xfrm>
              <a:off x="0" y="0"/>
              <a:ext cx="905570" cy="903738"/>
              <a:chOff x="0" y="0"/>
              <a:chExt cx="812800" cy="811155"/>
            </a:xfrm>
          </p:grpSpPr>
          <p:sp>
            <p:nvSpPr>
              <p:cNvPr id="33" name="Freeform 33"/>
              <p:cNvSpPr/>
              <p:nvPr/>
            </p:nvSpPr>
            <p:spPr>
              <a:xfrm>
                <a:off x="0" y="0"/>
                <a:ext cx="812800" cy="811155"/>
              </a:xfrm>
              <a:custGeom>
                <a:avLst/>
                <a:gdLst/>
                <a:ahLst/>
                <a:cxnLst/>
                <a:rect l="l" t="t" r="r" b="b"/>
                <a:pathLst>
                  <a:path w="812800" h="811155">
                    <a:moveTo>
                      <a:pt x="406400" y="0"/>
                    </a:moveTo>
                    <a:cubicBezTo>
                      <a:pt x="181951" y="0"/>
                      <a:pt x="0" y="181583"/>
                      <a:pt x="0" y="405577"/>
                    </a:cubicBezTo>
                    <a:cubicBezTo>
                      <a:pt x="0" y="629572"/>
                      <a:pt x="181951" y="811155"/>
                      <a:pt x="406400" y="811155"/>
                    </a:cubicBezTo>
                    <a:cubicBezTo>
                      <a:pt x="630849" y="811155"/>
                      <a:pt x="812800" y="629572"/>
                      <a:pt x="812800" y="405577"/>
                    </a:cubicBezTo>
                    <a:cubicBezTo>
                      <a:pt x="812800" y="181583"/>
                      <a:pt x="630849" y="0"/>
                      <a:pt x="406400" y="0"/>
                    </a:cubicBezTo>
                    <a:close/>
                  </a:path>
                </a:pathLst>
              </a:custGeom>
              <a:solidFill>
                <a:srgbClr val="D7851C"/>
              </a:solidFill>
              <a:ln w="76200" cap="sq">
                <a:solidFill>
                  <a:srgbClr val="FFFFFF"/>
                </a:solidFill>
                <a:prstDash val="solid"/>
                <a:miter/>
              </a:ln>
            </p:spPr>
            <p:txBody>
              <a:bodyPr/>
              <a:lstStyle/>
              <a:p>
                <a:endParaRPr lang="en-ID"/>
              </a:p>
            </p:txBody>
          </p:sp>
          <p:sp>
            <p:nvSpPr>
              <p:cNvPr id="34" name="TextBox 34"/>
              <p:cNvSpPr txBox="1"/>
              <p:nvPr/>
            </p:nvSpPr>
            <p:spPr>
              <a:xfrm>
                <a:off x="76200" y="28421"/>
                <a:ext cx="660400" cy="706688"/>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215367" y="239994"/>
              <a:ext cx="474837" cy="385650"/>
            </a:xfrm>
            <a:prstGeom prst="rect">
              <a:avLst/>
            </a:prstGeom>
          </p:spPr>
          <p:txBody>
            <a:bodyPr lIns="0" tIns="0" rIns="0" bIns="0" rtlCol="0" anchor="t">
              <a:spAutoFit/>
            </a:bodyPr>
            <a:lstStyle/>
            <a:p>
              <a:pPr algn="ctr">
                <a:lnSpc>
                  <a:spcPts val="2432"/>
                </a:lnSpc>
              </a:pPr>
              <a:r>
                <a:rPr lang="en-US" sz="1737">
                  <a:solidFill>
                    <a:srgbClr val="FFFFFF"/>
                  </a:solidFill>
                  <a:latin typeface="Roboto"/>
                  <a:ea typeface="Roboto"/>
                  <a:cs typeface="Roboto"/>
                  <a:sym typeface="Roboto"/>
                </a:rPr>
                <a:t>01</a:t>
              </a:r>
            </a:p>
          </p:txBody>
        </p:sp>
      </p:grpSp>
      <p:sp>
        <p:nvSpPr>
          <p:cNvPr id="36" name="AutoShape 36"/>
          <p:cNvSpPr/>
          <p:nvPr/>
        </p:nvSpPr>
        <p:spPr>
          <a:xfrm>
            <a:off x="14278545" y="6871947"/>
            <a:ext cx="0" cy="974054"/>
          </a:xfrm>
          <a:prstGeom prst="line">
            <a:avLst/>
          </a:prstGeom>
          <a:ln w="38100" cap="flat">
            <a:solidFill>
              <a:srgbClr val="47A5D9"/>
            </a:solidFill>
            <a:prstDash val="solid"/>
            <a:headEnd type="none" w="sm" len="sm"/>
            <a:tailEnd type="none" w="sm" len="sm"/>
          </a:ln>
        </p:spPr>
        <p:txBody>
          <a:bodyPr/>
          <a:lstStyle/>
          <a:p>
            <a:endParaRPr lang="en-ID"/>
          </a:p>
        </p:txBody>
      </p:sp>
      <p:grpSp>
        <p:nvGrpSpPr>
          <p:cNvPr id="37" name="Group 37"/>
          <p:cNvGrpSpPr/>
          <p:nvPr/>
        </p:nvGrpSpPr>
        <p:grpSpPr>
          <a:xfrm>
            <a:off x="13958006" y="7515937"/>
            <a:ext cx="679178" cy="677803"/>
            <a:chOff x="0" y="0"/>
            <a:chExt cx="905570" cy="903738"/>
          </a:xfrm>
        </p:grpSpPr>
        <p:grpSp>
          <p:nvGrpSpPr>
            <p:cNvPr id="38" name="Group 38"/>
            <p:cNvGrpSpPr/>
            <p:nvPr/>
          </p:nvGrpSpPr>
          <p:grpSpPr>
            <a:xfrm>
              <a:off x="0" y="0"/>
              <a:ext cx="905570" cy="903738"/>
              <a:chOff x="0" y="0"/>
              <a:chExt cx="812800" cy="811155"/>
            </a:xfrm>
          </p:grpSpPr>
          <p:sp>
            <p:nvSpPr>
              <p:cNvPr id="39" name="Freeform 39"/>
              <p:cNvSpPr/>
              <p:nvPr/>
            </p:nvSpPr>
            <p:spPr>
              <a:xfrm>
                <a:off x="0" y="0"/>
                <a:ext cx="812800" cy="811155"/>
              </a:xfrm>
              <a:custGeom>
                <a:avLst/>
                <a:gdLst/>
                <a:ahLst/>
                <a:cxnLst/>
                <a:rect l="l" t="t" r="r" b="b"/>
                <a:pathLst>
                  <a:path w="812800" h="811155">
                    <a:moveTo>
                      <a:pt x="406400" y="0"/>
                    </a:moveTo>
                    <a:cubicBezTo>
                      <a:pt x="181951" y="0"/>
                      <a:pt x="0" y="181583"/>
                      <a:pt x="0" y="405577"/>
                    </a:cubicBezTo>
                    <a:cubicBezTo>
                      <a:pt x="0" y="629572"/>
                      <a:pt x="181951" y="811155"/>
                      <a:pt x="406400" y="811155"/>
                    </a:cubicBezTo>
                    <a:cubicBezTo>
                      <a:pt x="630849" y="811155"/>
                      <a:pt x="812800" y="629572"/>
                      <a:pt x="812800" y="405577"/>
                    </a:cubicBezTo>
                    <a:cubicBezTo>
                      <a:pt x="812800" y="181583"/>
                      <a:pt x="630849" y="0"/>
                      <a:pt x="406400" y="0"/>
                    </a:cubicBezTo>
                    <a:close/>
                  </a:path>
                </a:pathLst>
              </a:custGeom>
              <a:solidFill>
                <a:srgbClr val="47A5D9"/>
              </a:solidFill>
              <a:ln w="76200" cap="sq">
                <a:solidFill>
                  <a:srgbClr val="FFFFFF"/>
                </a:solidFill>
                <a:prstDash val="solid"/>
                <a:miter/>
              </a:ln>
            </p:spPr>
            <p:txBody>
              <a:bodyPr/>
              <a:lstStyle/>
              <a:p>
                <a:endParaRPr lang="en-ID"/>
              </a:p>
            </p:txBody>
          </p:sp>
          <p:sp>
            <p:nvSpPr>
              <p:cNvPr id="40" name="TextBox 40"/>
              <p:cNvSpPr txBox="1"/>
              <p:nvPr/>
            </p:nvSpPr>
            <p:spPr>
              <a:xfrm>
                <a:off x="76200" y="28421"/>
                <a:ext cx="660400" cy="706688"/>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215367" y="239994"/>
              <a:ext cx="474837" cy="385650"/>
            </a:xfrm>
            <a:prstGeom prst="rect">
              <a:avLst/>
            </a:prstGeom>
          </p:spPr>
          <p:txBody>
            <a:bodyPr lIns="0" tIns="0" rIns="0" bIns="0" rtlCol="0" anchor="t">
              <a:spAutoFit/>
            </a:bodyPr>
            <a:lstStyle/>
            <a:p>
              <a:pPr algn="ctr">
                <a:lnSpc>
                  <a:spcPts val="2432"/>
                </a:lnSpc>
              </a:pPr>
              <a:r>
                <a:rPr lang="en-US" sz="1737">
                  <a:solidFill>
                    <a:srgbClr val="FFFFFF"/>
                  </a:solidFill>
                  <a:latin typeface="Roboto"/>
                  <a:ea typeface="Roboto"/>
                  <a:cs typeface="Roboto"/>
                  <a:sym typeface="Roboto"/>
                </a:rPr>
                <a:t>03</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Freeform 2"/>
          <p:cNvSpPr/>
          <p:nvPr/>
        </p:nvSpPr>
        <p:spPr>
          <a:xfrm>
            <a:off x="14322486" y="6621905"/>
            <a:ext cx="4581501" cy="4369607"/>
          </a:xfrm>
          <a:custGeom>
            <a:avLst/>
            <a:gdLst/>
            <a:ahLst/>
            <a:cxnLst/>
            <a:rect l="l" t="t" r="r" b="b"/>
            <a:pathLst>
              <a:path w="4581501" h="4369607">
                <a:moveTo>
                  <a:pt x="0" y="0"/>
                </a:moveTo>
                <a:lnTo>
                  <a:pt x="4581501" y="0"/>
                </a:lnTo>
                <a:lnTo>
                  <a:pt x="4581501" y="4369607"/>
                </a:lnTo>
                <a:lnTo>
                  <a:pt x="0" y="4369607"/>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D"/>
          </a:p>
        </p:txBody>
      </p:sp>
      <p:sp>
        <p:nvSpPr>
          <p:cNvPr id="3" name="TextBox 3"/>
          <p:cNvSpPr txBox="1"/>
          <p:nvPr/>
        </p:nvSpPr>
        <p:spPr>
          <a:xfrm>
            <a:off x="-992903" y="493626"/>
            <a:ext cx="13302546" cy="4262337"/>
          </a:xfrm>
          <a:prstGeom prst="rect">
            <a:avLst/>
          </a:prstGeom>
        </p:spPr>
        <p:txBody>
          <a:bodyPr lIns="0" tIns="0" rIns="0" bIns="0" rtlCol="0" anchor="t">
            <a:spAutoFit/>
          </a:bodyPr>
          <a:lstStyle/>
          <a:p>
            <a:pPr marL="0" lvl="0" indent="0" algn="l">
              <a:lnSpc>
                <a:spcPts val="16138"/>
              </a:lnSpc>
            </a:pPr>
            <a:r>
              <a:rPr lang="en-US" sz="17541">
                <a:solidFill>
                  <a:srgbClr val="0C2535">
                    <a:alpha val="6667"/>
                  </a:srgbClr>
                </a:solidFill>
                <a:latin typeface="Neue Machina"/>
                <a:ea typeface="Neue Machina"/>
                <a:cs typeface="Neue Machina"/>
                <a:sym typeface="Neue Machina"/>
              </a:rPr>
              <a:t>pesenin is our proud</a:t>
            </a:r>
          </a:p>
        </p:txBody>
      </p:sp>
      <p:sp>
        <p:nvSpPr>
          <p:cNvPr id="4" name="Freeform 4"/>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l="-5929" t="-479913" r="-5415" b="-448885"/>
            </a:stretch>
          </a:blipFill>
          <a:ln w="38100" cap="rnd">
            <a:solidFill>
              <a:srgbClr val="27748C"/>
            </a:solidFill>
            <a:prstDash val="solid"/>
            <a:round/>
          </a:ln>
        </p:spPr>
        <p:txBody>
          <a:bodyPr/>
          <a:lstStyle/>
          <a:p>
            <a:endParaRPr lang="en-ID"/>
          </a:p>
        </p:txBody>
      </p:sp>
      <p:sp>
        <p:nvSpPr>
          <p:cNvPr id="5" name="Freeform 5"/>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6" name="Freeform 6"/>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7" name="Freeform 7"/>
          <p:cNvSpPr/>
          <p:nvPr/>
        </p:nvSpPr>
        <p:spPr>
          <a:xfrm>
            <a:off x="1973221" y="8806708"/>
            <a:ext cx="5265779"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8">
              <a:extLst>
                <a:ext uri="{96DAC541-7B7A-43D3-8B79-37D633B846F1}">
                  <asvg:svgBlip xmlns:asvg="http://schemas.microsoft.com/office/drawing/2016/SVG/main" r:embed="rId9"/>
                </a:ext>
              </a:extLst>
            </a:blip>
            <a:stretch>
              <a:fillRect l="-33104" t="-449889" r="-47702" b="-850106"/>
            </a:stretch>
          </a:blipFill>
        </p:spPr>
        <p:txBody>
          <a:bodyPr/>
          <a:lstStyle/>
          <a:p>
            <a:endParaRPr lang="en-ID"/>
          </a:p>
        </p:txBody>
      </p:sp>
      <p:sp>
        <p:nvSpPr>
          <p:cNvPr id="8" name="Freeform 8"/>
          <p:cNvSpPr/>
          <p:nvPr/>
        </p:nvSpPr>
        <p:spPr>
          <a:xfrm>
            <a:off x="1676701" y="6635530"/>
            <a:ext cx="6648727" cy="622207"/>
          </a:xfrm>
          <a:custGeom>
            <a:avLst/>
            <a:gdLst/>
            <a:ahLst/>
            <a:cxnLst/>
            <a:rect l="l" t="t" r="r" b="b"/>
            <a:pathLst>
              <a:path w="6648727" h="622207">
                <a:moveTo>
                  <a:pt x="0" y="0"/>
                </a:moveTo>
                <a:lnTo>
                  <a:pt x="6648727" y="0"/>
                </a:lnTo>
                <a:lnTo>
                  <a:pt x="6648727" y="622207"/>
                </a:lnTo>
                <a:lnTo>
                  <a:pt x="0" y="622207"/>
                </a:lnTo>
                <a:lnTo>
                  <a:pt x="0" y="0"/>
                </a:lnTo>
                <a:close/>
              </a:path>
            </a:pathLst>
          </a:custGeom>
          <a:blipFill>
            <a:blip r:embed="rId10">
              <a:extLst>
                <a:ext uri="{96DAC541-7B7A-43D3-8B79-37D633B846F1}">
                  <asvg:svgBlip xmlns:asvg="http://schemas.microsoft.com/office/drawing/2016/SVG/main" r:embed="rId11"/>
                </a:ext>
              </a:extLst>
            </a:blip>
            <a:stretch>
              <a:fillRect l="-2320" t="-209602" r="-2644" b="-405434"/>
            </a:stretch>
          </a:blipFill>
          <a:ln w="38100" cap="rnd">
            <a:solidFill>
              <a:srgbClr val="27748C"/>
            </a:solidFill>
            <a:prstDash val="solid"/>
            <a:round/>
          </a:ln>
        </p:spPr>
        <p:txBody>
          <a:bodyPr/>
          <a:lstStyle/>
          <a:p>
            <a:endParaRPr lang="en-ID"/>
          </a:p>
        </p:txBody>
      </p:sp>
      <p:sp>
        <p:nvSpPr>
          <p:cNvPr id="9" name="AutoShape 9"/>
          <p:cNvSpPr/>
          <p:nvPr/>
        </p:nvSpPr>
        <p:spPr>
          <a:xfrm flipH="1">
            <a:off x="8689681" y="1698773"/>
            <a:ext cx="0" cy="6520541"/>
          </a:xfrm>
          <a:prstGeom prst="line">
            <a:avLst/>
          </a:prstGeom>
          <a:ln w="38100" cap="flat">
            <a:solidFill>
              <a:srgbClr val="000000"/>
            </a:solidFill>
            <a:prstDash val="lgDash"/>
            <a:headEnd type="none" w="sm" len="sm"/>
            <a:tailEnd type="none" w="sm" len="sm"/>
          </a:ln>
        </p:spPr>
        <p:txBody>
          <a:bodyPr/>
          <a:lstStyle/>
          <a:p>
            <a:endParaRPr lang="en-ID"/>
          </a:p>
        </p:txBody>
      </p:sp>
      <p:sp>
        <p:nvSpPr>
          <p:cNvPr id="10" name="Freeform 10"/>
          <p:cNvSpPr/>
          <p:nvPr/>
        </p:nvSpPr>
        <p:spPr>
          <a:xfrm>
            <a:off x="9033732" y="1725933"/>
            <a:ext cx="190783" cy="469620"/>
          </a:xfrm>
          <a:custGeom>
            <a:avLst/>
            <a:gdLst/>
            <a:ahLst/>
            <a:cxnLst/>
            <a:rect l="l" t="t" r="r" b="b"/>
            <a:pathLst>
              <a:path w="190783" h="469620">
                <a:moveTo>
                  <a:pt x="0" y="0"/>
                </a:moveTo>
                <a:lnTo>
                  <a:pt x="190783" y="0"/>
                </a:lnTo>
                <a:lnTo>
                  <a:pt x="190783" y="469620"/>
                </a:lnTo>
                <a:lnTo>
                  <a:pt x="0" y="469620"/>
                </a:lnTo>
                <a:lnTo>
                  <a:pt x="0" y="0"/>
                </a:lnTo>
                <a:close/>
              </a:path>
            </a:pathLst>
          </a:custGeom>
          <a:blipFill>
            <a:blip r:embed="rId12">
              <a:extLst>
                <a:ext uri="{96DAC541-7B7A-43D3-8B79-37D633B846F1}">
                  <asvg:svgBlip xmlns:asvg="http://schemas.microsoft.com/office/drawing/2016/SVG/main" r:embed="rId13"/>
                </a:ext>
              </a:extLst>
            </a:blip>
            <a:stretch>
              <a:fillRect l="-132609" t="-36815" r="-199999" b="-36295"/>
            </a:stretch>
          </a:blipFill>
        </p:spPr>
        <p:txBody>
          <a:bodyPr/>
          <a:lstStyle/>
          <a:p>
            <a:endParaRPr lang="en-ID"/>
          </a:p>
        </p:txBody>
      </p:sp>
      <p:sp>
        <p:nvSpPr>
          <p:cNvPr id="11" name="Freeform 11"/>
          <p:cNvSpPr/>
          <p:nvPr/>
        </p:nvSpPr>
        <p:spPr>
          <a:xfrm>
            <a:off x="9051631" y="5119714"/>
            <a:ext cx="190783" cy="469620"/>
          </a:xfrm>
          <a:custGeom>
            <a:avLst/>
            <a:gdLst/>
            <a:ahLst/>
            <a:cxnLst/>
            <a:rect l="l" t="t" r="r" b="b"/>
            <a:pathLst>
              <a:path w="190783" h="469620">
                <a:moveTo>
                  <a:pt x="0" y="0"/>
                </a:moveTo>
                <a:lnTo>
                  <a:pt x="190783" y="0"/>
                </a:lnTo>
                <a:lnTo>
                  <a:pt x="190783" y="469620"/>
                </a:lnTo>
                <a:lnTo>
                  <a:pt x="0" y="469620"/>
                </a:lnTo>
                <a:lnTo>
                  <a:pt x="0" y="0"/>
                </a:lnTo>
                <a:close/>
              </a:path>
            </a:pathLst>
          </a:custGeom>
          <a:blipFill>
            <a:blip r:embed="rId12">
              <a:extLst>
                <a:ext uri="{96DAC541-7B7A-43D3-8B79-37D633B846F1}">
                  <asvg:svgBlip xmlns:asvg="http://schemas.microsoft.com/office/drawing/2016/SVG/main" r:embed="rId13"/>
                </a:ext>
              </a:extLst>
            </a:blip>
            <a:stretch>
              <a:fillRect l="-132609" t="-36815" r="-199999" b="-36295"/>
            </a:stretch>
          </a:blipFill>
        </p:spPr>
        <p:txBody>
          <a:bodyPr/>
          <a:lstStyle/>
          <a:p>
            <a:endParaRPr lang="en-ID"/>
          </a:p>
        </p:txBody>
      </p:sp>
      <p:sp>
        <p:nvSpPr>
          <p:cNvPr id="12" name="Freeform 12"/>
          <p:cNvSpPr/>
          <p:nvPr/>
        </p:nvSpPr>
        <p:spPr>
          <a:xfrm>
            <a:off x="1764512" y="2129628"/>
            <a:ext cx="2887227" cy="2122111"/>
          </a:xfrm>
          <a:custGeom>
            <a:avLst/>
            <a:gdLst/>
            <a:ahLst/>
            <a:cxnLst/>
            <a:rect l="l" t="t" r="r" b="b"/>
            <a:pathLst>
              <a:path w="2887227" h="2122111">
                <a:moveTo>
                  <a:pt x="0" y="0"/>
                </a:moveTo>
                <a:lnTo>
                  <a:pt x="2887227" y="0"/>
                </a:lnTo>
                <a:lnTo>
                  <a:pt x="2887227" y="2122112"/>
                </a:lnTo>
                <a:lnTo>
                  <a:pt x="0" y="212211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3" name="Freeform 13"/>
          <p:cNvSpPr/>
          <p:nvPr/>
        </p:nvSpPr>
        <p:spPr>
          <a:xfrm>
            <a:off x="-491875" y="6015582"/>
            <a:ext cx="1520575" cy="2203731"/>
          </a:xfrm>
          <a:custGeom>
            <a:avLst/>
            <a:gdLst/>
            <a:ahLst/>
            <a:cxnLst/>
            <a:rect l="l" t="t" r="r" b="b"/>
            <a:pathLst>
              <a:path w="1520575" h="2203731">
                <a:moveTo>
                  <a:pt x="0" y="0"/>
                </a:moveTo>
                <a:lnTo>
                  <a:pt x="1520575" y="0"/>
                </a:lnTo>
                <a:lnTo>
                  <a:pt x="1520575" y="2203732"/>
                </a:lnTo>
                <a:lnTo>
                  <a:pt x="0" y="2203732"/>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ID"/>
          </a:p>
        </p:txBody>
      </p:sp>
      <p:sp>
        <p:nvSpPr>
          <p:cNvPr id="14" name="Freeform 14"/>
          <p:cNvSpPr/>
          <p:nvPr/>
        </p:nvSpPr>
        <p:spPr>
          <a:xfrm rot="5400000">
            <a:off x="16382924" y="1105073"/>
            <a:ext cx="1757397" cy="377840"/>
          </a:xfrm>
          <a:custGeom>
            <a:avLst/>
            <a:gdLst/>
            <a:ahLst/>
            <a:cxnLst/>
            <a:rect l="l" t="t" r="r" b="b"/>
            <a:pathLst>
              <a:path w="1757397" h="377840">
                <a:moveTo>
                  <a:pt x="0" y="0"/>
                </a:moveTo>
                <a:lnTo>
                  <a:pt x="1757397" y="0"/>
                </a:lnTo>
                <a:lnTo>
                  <a:pt x="1757397" y="377840"/>
                </a:lnTo>
                <a:lnTo>
                  <a:pt x="0" y="37784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15" name="Freeform 15"/>
          <p:cNvSpPr/>
          <p:nvPr/>
        </p:nvSpPr>
        <p:spPr>
          <a:xfrm>
            <a:off x="15958527" y="7247989"/>
            <a:ext cx="618873" cy="721717"/>
          </a:xfrm>
          <a:custGeom>
            <a:avLst/>
            <a:gdLst/>
            <a:ahLst/>
            <a:cxnLst/>
            <a:rect l="l" t="t" r="r" b="b"/>
            <a:pathLst>
              <a:path w="618873" h="721717">
                <a:moveTo>
                  <a:pt x="0" y="0"/>
                </a:moveTo>
                <a:lnTo>
                  <a:pt x="618872" y="0"/>
                </a:lnTo>
                <a:lnTo>
                  <a:pt x="618872" y="721717"/>
                </a:lnTo>
                <a:lnTo>
                  <a:pt x="0" y="72171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16" name="Freeform 16"/>
          <p:cNvSpPr/>
          <p:nvPr/>
        </p:nvSpPr>
        <p:spPr>
          <a:xfrm>
            <a:off x="2524721" y="1725933"/>
            <a:ext cx="618873" cy="721717"/>
          </a:xfrm>
          <a:custGeom>
            <a:avLst/>
            <a:gdLst/>
            <a:ahLst/>
            <a:cxnLst/>
            <a:rect l="l" t="t" r="r" b="b"/>
            <a:pathLst>
              <a:path w="618873" h="721717">
                <a:moveTo>
                  <a:pt x="0" y="0"/>
                </a:moveTo>
                <a:lnTo>
                  <a:pt x="618873" y="0"/>
                </a:lnTo>
                <a:lnTo>
                  <a:pt x="618873" y="721718"/>
                </a:lnTo>
                <a:lnTo>
                  <a:pt x="0" y="72171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
        <p:nvSpPr>
          <p:cNvPr id="17" name="TextBox 17"/>
          <p:cNvSpPr txBox="1"/>
          <p:nvPr/>
        </p:nvSpPr>
        <p:spPr>
          <a:xfrm>
            <a:off x="1676701" y="4270790"/>
            <a:ext cx="6535252" cy="2364740"/>
          </a:xfrm>
          <a:prstGeom prst="rect">
            <a:avLst/>
          </a:prstGeom>
        </p:spPr>
        <p:txBody>
          <a:bodyPr lIns="0" tIns="0" rIns="0" bIns="0" rtlCol="0" anchor="t">
            <a:spAutoFit/>
          </a:bodyPr>
          <a:lstStyle/>
          <a:p>
            <a:pPr marL="0" lvl="0" indent="0" algn="l">
              <a:lnSpc>
                <a:spcPts val="9280"/>
              </a:lnSpc>
              <a:spcBef>
                <a:spcPct val="0"/>
              </a:spcBef>
            </a:pPr>
            <a:r>
              <a:rPr lang="en-US" sz="8000">
                <a:solidFill>
                  <a:srgbClr val="0C2535"/>
                </a:solidFill>
                <a:latin typeface="Neue Machina"/>
                <a:ea typeface="Neue Machina"/>
                <a:cs typeface="Neue Machina"/>
                <a:sym typeface="Neue Machina"/>
              </a:rPr>
              <a:t>Solusi yang ditawarkan</a:t>
            </a:r>
          </a:p>
        </p:txBody>
      </p:sp>
      <p:sp>
        <p:nvSpPr>
          <p:cNvPr id="18" name="TextBox 18"/>
          <p:cNvSpPr txBox="1"/>
          <p:nvPr/>
        </p:nvSpPr>
        <p:spPr>
          <a:xfrm>
            <a:off x="2311262" y="6718668"/>
            <a:ext cx="5379605" cy="398780"/>
          </a:xfrm>
          <a:prstGeom prst="rect">
            <a:avLst/>
          </a:prstGeom>
        </p:spPr>
        <p:txBody>
          <a:bodyPr lIns="0" tIns="0" rIns="0" bIns="0" rtlCol="0" anchor="t">
            <a:spAutoFit/>
          </a:bodyPr>
          <a:lstStyle/>
          <a:p>
            <a:pPr marL="0" lvl="0" indent="0" algn="ctr">
              <a:lnSpc>
                <a:spcPts val="3220"/>
              </a:lnSpc>
              <a:spcBef>
                <a:spcPct val="0"/>
              </a:spcBef>
            </a:pPr>
            <a:r>
              <a:rPr lang="en-US" sz="2300">
                <a:solidFill>
                  <a:srgbClr val="000000"/>
                </a:solidFill>
                <a:latin typeface="Poppins"/>
                <a:ea typeface="Poppins"/>
                <a:cs typeface="Poppins"/>
                <a:sym typeface="Poppins"/>
              </a:rPr>
              <a:t>untuk pelaggan dan mitra pesenin</a:t>
            </a:r>
          </a:p>
        </p:txBody>
      </p:sp>
      <p:sp>
        <p:nvSpPr>
          <p:cNvPr id="19" name="TextBox 19"/>
          <p:cNvSpPr txBox="1"/>
          <p:nvPr/>
        </p:nvSpPr>
        <p:spPr>
          <a:xfrm>
            <a:off x="9144000" y="2281894"/>
            <a:ext cx="8953068" cy="2637795"/>
          </a:xfrm>
          <a:prstGeom prst="rect">
            <a:avLst/>
          </a:prstGeom>
        </p:spPr>
        <p:txBody>
          <a:bodyPr lIns="0" tIns="0" rIns="0" bIns="0" rtlCol="0" anchor="t">
            <a:spAutoFit/>
          </a:bodyPr>
          <a:lstStyle/>
          <a:p>
            <a:pPr marL="367033" lvl="1" indent="-183517" algn="l">
              <a:lnSpc>
                <a:spcPts val="2924"/>
              </a:lnSpc>
              <a:buFont typeface="Arial"/>
              <a:buChar char="•"/>
            </a:pPr>
            <a:r>
              <a:rPr lang="en-US" sz="1700" u="none" strike="noStrike">
                <a:solidFill>
                  <a:srgbClr val="000000"/>
                </a:solidFill>
                <a:latin typeface="Poppins"/>
                <a:ea typeface="Poppins"/>
                <a:cs typeface="Poppins"/>
                <a:sym typeface="Poppins"/>
              </a:rPr>
              <a:t>Platform yang Mudah Digunakan: Menyediakan dasbor profesional (berbasis AdminLTE) yang memungkinkan Mitra untuk mendaftar, mengelola produk (tambah, edit, hapus), dan melihat pesanan masuk tanpa memerlukan keahlian teknis yang tinggi.</a:t>
            </a:r>
          </a:p>
          <a:p>
            <a:pPr algn="l">
              <a:lnSpc>
                <a:spcPts val="344"/>
              </a:lnSpc>
            </a:pPr>
            <a:endParaRPr lang="en-US" sz="1700" u="none" strike="noStrike">
              <a:solidFill>
                <a:srgbClr val="000000"/>
              </a:solidFill>
              <a:latin typeface="Poppins"/>
              <a:ea typeface="Poppins"/>
              <a:cs typeface="Poppins"/>
              <a:sym typeface="Poppins"/>
            </a:endParaRPr>
          </a:p>
          <a:p>
            <a:pPr marL="367033" lvl="1" indent="-183517" algn="l">
              <a:lnSpc>
                <a:spcPts val="2924"/>
              </a:lnSpc>
              <a:buFont typeface="Arial"/>
              <a:buChar char="•"/>
            </a:pPr>
            <a:r>
              <a:rPr lang="en-US" sz="1700" u="none" strike="noStrike">
                <a:solidFill>
                  <a:srgbClr val="000000"/>
                </a:solidFill>
                <a:latin typeface="Poppins"/>
                <a:ea typeface="Poppins"/>
                <a:cs typeface="Poppins"/>
                <a:sym typeface="Poppins"/>
              </a:rPr>
              <a:t>Model Bisnis yang Adil: Memberikan kesempatan bagi usaha skala kecil untuk go digital dengan biaya yang lebih terjangkau, memberikan mereka kendali penuh atas bisnis mereka sendiri.</a:t>
            </a:r>
          </a:p>
        </p:txBody>
      </p:sp>
      <p:sp>
        <p:nvSpPr>
          <p:cNvPr id="20" name="TextBox 20"/>
          <p:cNvSpPr txBox="1"/>
          <p:nvPr/>
        </p:nvSpPr>
        <p:spPr>
          <a:xfrm>
            <a:off x="9129123" y="5623769"/>
            <a:ext cx="8517449" cy="2261572"/>
          </a:xfrm>
          <a:prstGeom prst="rect">
            <a:avLst/>
          </a:prstGeom>
        </p:spPr>
        <p:txBody>
          <a:bodyPr lIns="0" tIns="0" rIns="0" bIns="0" rtlCol="0" anchor="t">
            <a:spAutoFit/>
          </a:bodyPr>
          <a:lstStyle/>
          <a:p>
            <a:pPr marL="367035" lvl="1" indent="-183517" algn="l">
              <a:lnSpc>
                <a:spcPts val="2924"/>
              </a:lnSpc>
              <a:buFont typeface="Arial"/>
              <a:buChar char="•"/>
            </a:pPr>
            <a:r>
              <a:rPr lang="en-US" sz="1700" u="none" strike="noStrike">
                <a:solidFill>
                  <a:srgbClr val="000000"/>
                </a:solidFill>
                <a:latin typeface="Poppins"/>
                <a:ea typeface="Poppins"/>
                <a:cs typeface="Poppins"/>
                <a:sym typeface="Poppins"/>
              </a:rPr>
              <a:t>Katalog Kuliner Lokal yang Terkurasi: Menjadi "peta kuliner tersembunyi" yang memudahkan pengguna menemukan aneka masakan rumahan dan otentik yang tidak tersedia di platform besar.</a:t>
            </a:r>
          </a:p>
          <a:p>
            <a:pPr algn="l">
              <a:lnSpc>
                <a:spcPts val="300"/>
              </a:lnSpc>
            </a:pPr>
            <a:endParaRPr lang="en-US" sz="1700" u="none" strike="noStrike">
              <a:solidFill>
                <a:srgbClr val="000000"/>
              </a:solidFill>
              <a:latin typeface="Poppins"/>
              <a:ea typeface="Poppins"/>
              <a:cs typeface="Poppins"/>
              <a:sym typeface="Poppins"/>
            </a:endParaRPr>
          </a:p>
          <a:p>
            <a:pPr marL="367035" lvl="1" indent="-183517" algn="l">
              <a:lnSpc>
                <a:spcPts val="2924"/>
              </a:lnSpc>
              <a:buFont typeface="Arial"/>
              <a:buChar char="•"/>
            </a:pPr>
            <a:r>
              <a:rPr lang="en-US" sz="1700" u="none" strike="noStrike">
                <a:solidFill>
                  <a:srgbClr val="000000"/>
                </a:solidFill>
                <a:latin typeface="Poppins"/>
                <a:ea typeface="Poppins"/>
                <a:cs typeface="Poppins"/>
                <a:sym typeface="Poppins"/>
              </a:rPr>
              <a:t>Pengalaman Pemesanan Modern: Menyediakan alur pemesanan yang simpel dan modern (terinspirasi GoFood/ShopeeFood), lengkap dengan fitur keranjang belanja, voucher diskon, dan navigasi yang intuitif.</a:t>
            </a:r>
          </a:p>
        </p:txBody>
      </p:sp>
      <p:sp>
        <p:nvSpPr>
          <p:cNvPr id="21" name="TextBox 21"/>
          <p:cNvSpPr txBox="1"/>
          <p:nvPr/>
        </p:nvSpPr>
        <p:spPr>
          <a:xfrm>
            <a:off x="9334932" y="1754228"/>
            <a:ext cx="5509224"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00000"/>
                </a:solidFill>
                <a:latin typeface="Poppins Bold"/>
                <a:ea typeface="Poppins Bold"/>
                <a:cs typeface="Poppins Bold"/>
                <a:sym typeface="Poppins Bold"/>
              </a:rPr>
              <a:t>mitra (penjual)</a:t>
            </a:r>
          </a:p>
        </p:txBody>
      </p:sp>
      <p:sp>
        <p:nvSpPr>
          <p:cNvPr id="22" name="TextBox 22"/>
          <p:cNvSpPr txBox="1"/>
          <p:nvPr/>
        </p:nvSpPr>
        <p:spPr>
          <a:xfrm>
            <a:off x="9352831" y="5148009"/>
            <a:ext cx="5509224"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00000"/>
                </a:solidFill>
                <a:latin typeface="Poppins Bold"/>
                <a:ea typeface="Poppins Bold"/>
                <a:cs typeface="Poppins Bold"/>
                <a:sym typeface="Poppins Bold"/>
              </a:rPr>
              <a:t>pelanggan (pembeli)</a:t>
            </a:r>
          </a:p>
        </p:txBody>
      </p:sp>
      <p:sp>
        <p:nvSpPr>
          <p:cNvPr id="23" name="TextBox 23"/>
          <p:cNvSpPr txBox="1"/>
          <p:nvPr/>
        </p:nvSpPr>
        <p:spPr>
          <a:xfrm>
            <a:off x="11636727" y="8676514"/>
            <a:ext cx="13302546" cy="2214462"/>
          </a:xfrm>
          <a:prstGeom prst="rect">
            <a:avLst/>
          </a:prstGeom>
        </p:spPr>
        <p:txBody>
          <a:bodyPr lIns="0" tIns="0" rIns="0" bIns="0" rtlCol="0" anchor="t">
            <a:spAutoFit/>
          </a:bodyPr>
          <a:lstStyle/>
          <a:p>
            <a:pPr marL="0" lvl="0" indent="0" algn="l">
              <a:lnSpc>
                <a:spcPts val="16138"/>
              </a:lnSpc>
            </a:pPr>
            <a:r>
              <a:rPr lang="en-US" sz="17541">
                <a:solidFill>
                  <a:srgbClr val="0C2535">
                    <a:alpha val="6667"/>
                  </a:srgbClr>
                </a:solidFill>
                <a:latin typeface="Neue Machina"/>
                <a:ea typeface="Neue Machina"/>
                <a:cs typeface="Neue Machina"/>
                <a:sym typeface="Neue Machina"/>
              </a:rPr>
              <a:t>solusi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extBox 2"/>
          <p:cNvSpPr txBox="1"/>
          <p:nvPr/>
        </p:nvSpPr>
        <p:spPr>
          <a:xfrm>
            <a:off x="0" y="5408712"/>
            <a:ext cx="14395136" cy="4878288"/>
          </a:xfrm>
          <a:prstGeom prst="rect">
            <a:avLst/>
          </a:prstGeom>
        </p:spPr>
        <p:txBody>
          <a:bodyPr lIns="0" tIns="0" rIns="0" bIns="0" rtlCol="0" anchor="t">
            <a:spAutoFit/>
          </a:bodyPr>
          <a:lstStyle/>
          <a:p>
            <a:pPr marL="0" lvl="0" indent="0" algn="l">
              <a:lnSpc>
                <a:spcPts val="18520"/>
              </a:lnSpc>
              <a:spcBef>
                <a:spcPct val="0"/>
              </a:spcBef>
            </a:pPr>
            <a:r>
              <a:rPr lang="en-US" sz="20131" u="none" strike="noStrike">
                <a:solidFill>
                  <a:srgbClr val="0C2535">
                    <a:alpha val="6667"/>
                  </a:srgbClr>
                </a:solidFill>
                <a:latin typeface="Neue Machina"/>
                <a:ea typeface="Neue Machina"/>
                <a:cs typeface="Neue Machina"/>
                <a:sym typeface="Neue Machina"/>
              </a:rPr>
              <a:t>Our </a:t>
            </a:r>
          </a:p>
          <a:p>
            <a:pPr marL="0" lvl="0" indent="0" algn="l">
              <a:lnSpc>
                <a:spcPts val="18520"/>
              </a:lnSpc>
              <a:spcBef>
                <a:spcPct val="0"/>
              </a:spcBef>
            </a:pPr>
            <a:r>
              <a:rPr lang="en-US" sz="20131" u="none" strike="noStrike">
                <a:solidFill>
                  <a:srgbClr val="0C2535">
                    <a:alpha val="6667"/>
                  </a:srgbClr>
                </a:solidFill>
                <a:latin typeface="Neue Machina"/>
                <a:ea typeface="Neue Machina"/>
                <a:cs typeface="Neue Machina"/>
                <a:sym typeface="Neue Machina"/>
              </a:rPr>
              <a:t>Vision</a:t>
            </a:r>
          </a:p>
        </p:txBody>
      </p:sp>
      <p:sp>
        <p:nvSpPr>
          <p:cNvPr id="3" name="Freeform 3"/>
          <p:cNvSpPr/>
          <p:nvPr/>
        </p:nvSpPr>
        <p:spPr>
          <a:xfrm>
            <a:off x="1854435" y="8698157"/>
            <a:ext cx="14579130" cy="560143"/>
          </a:xfrm>
          <a:custGeom>
            <a:avLst/>
            <a:gdLst/>
            <a:ahLst/>
            <a:cxnLst/>
            <a:rect l="l" t="t" r="r" b="b"/>
            <a:pathLst>
              <a:path w="14579130" h="560143">
                <a:moveTo>
                  <a:pt x="0" y="0"/>
                </a:moveTo>
                <a:lnTo>
                  <a:pt x="14579130" y="0"/>
                </a:lnTo>
                <a:lnTo>
                  <a:pt x="14579130" y="560143"/>
                </a:lnTo>
                <a:lnTo>
                  <a:pt x="0" y="560143"/>
                </a:lnTo>
                <a:lnTo>
                  <a:pt x="0" y="0"/>
                </a:lnTo>
                <a:close/>
              </a:path>
            </a:pathLst>
          </a:custGeom>
          <a:blipFill>
            <a:blip r:embed="rId2">
              <a:extLst>
                <a:ext uri="{96DAC541-7B7A-43D3-8B79-37D633B846F1}">
                  <asvg:svgBlip xmlns:asvg="http://schemas.microsoft.com/office/drawing/2016/SVG/main" r:embed="rId3"/>
                </a:ext>
              </a:extLst>
            </a:blip>
            <a:stretch>
              <a:fillRect l="-5929" t="-479913" r="-5415" b="-448885"/>
            </a:stretch>
          </a:blipFill>
          <a:ln w="38100" cap="rnd">
            <a:solidFill>
              <a:srgbClr val="27748C"/>
            </a:solidFill>
            <a:prstDash val="solid"/>
            <a:round/>
          </a:ln>
        </p:spPr>
        <p:txBody>
          <a:bodyPr/>
          <a:lstStyle/>
          <a:p>
            <a:endParaRPr lang="en-ID"/>
          </a:p>
        </p:txBody>
      </p:sp>
      <p:sp>
        <p:nvSpPr>
          <p:cNvPr id="4" name="Freeform 4"/>
          <p:cNvSpPr/>
          <p:nvPr/>
        </p:nvSpPr>
        <p:spPr>
          <a:xfrm>
            <a:off x="16886104" y="8698157"/>
            <a:ext cx="373196" cy="560143"/>
          </a:xfrm>
          <a:custGeom>
            <a:avLst/>
            <a:gdLst/>
            <a:ahLst/>
            <a:cxnLst/>
            <a:rect l="l" t="t" r="r" b="b"/>
            <a:pathLst>
              <a:path w="373196" h="560143">
                <a:moveTo>
                  <a:pt x="0" y="0"/>
                </a:moveTo>
                <a:lnTo>
                  <a:pt x="373196" y="0"/>
                </a:lnTo>
                <a:lnTo>
                  <a:pt x="373196" y="560143"/>
                </a:lnTo>
                <a:lnTo>
                  <a:pt x="0" y="560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flipH="1">
            <a:off x="1028700" y="8698157"/>
            <a:ext cx="373196" cy="560143"/>
          </a:xfrm>
          <a:custGeom>
            <a:avLst/>
            <a:gdLst/>
            <a:ahLst/>
            <a:cxnLst/>
            <a:rect l="l" t="t" r="r" b="b"/>
            <a:pathLst>
              <a:path w="373196" h="560143">
                <a:moveTo>
                  <a:pt x="373196" y="0"/>
                </a:moveTo>
                <a:lnTo>
                  <a:pt x="0" y="0"/>
                </a:lnTo>
                <a:lnTo>
                  <a:pt x="0" y="560143"/>
                </a:lnTo>
                <a:lnTo>
                  <a:pt x="373196" y="560143"/>
                </a:lnTo>
                <a:lnTo>
                  <a:pt x="37319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6" name="Freeform 6"/>
          <p:cNvSpPr/>
          <p:nvPr/>
        </p:nvSpPr>
        <p:spPr>
          <a:xfrm>
            <a:off x="1973222" y="8806708"/>
            <a:ext cx="6789778" cy="343040"/>
          </a:xfrm>
          <a:custGeom>
            <a:avLst/>
            <a:gdLst/>
            <a:ahLst/>
            <a:cxnLst/>
            <a:rect l="l" t="t" r="r" b="b"/>
            <a:pathLst>
              <a:path w="2340742" h="343040">
                <a:moveTo>
                  <a:pt x="0" y="0"/>
                </a:moveTo>
                <a:lnTo>
                  <a:pt x="2340743" y="0"/>
                </a:lnTo>
                <a:lnTo>
                  <a:pt x="2340743" y="343040"/>
                </a:lnTo>
                <a:lnTo>
                  <a:pt x="0" y="343040"/>
                </a:lnTo>
                <a:lnTo>
                  <a:pt x="0" y="0"/>
                </a:lnTo>
                <a:close/>
              </a:path>
            </a:pathLst>
          </a:custGeom>
          <a:blipFill>
            <a:blip r:embed="rId6">
              <a:extLst>
                <a:ext uri="{96DAC541-7B7A-43D3-8B79-37D633B846F1}">
                  <asvg:svgBlip xmlns:asvg="http://schemas.microsoft.com/office/drawing/2016/SVG/main" r:embed="rId7"/>
                </a:ext>
              </a:extLst>
            </a:blip>
            <a:stretch>
              <a:fillRect l="-33104" t="-449889" r="-47702" b="-850106"/>
            </a:stretch>
          </a:blipFill>
        </p:spPr>
        <p:txBody>
          <a:bodyPr/>
          <a:lstStyle/>
          <a:p>
            <a:endParaRPr lang="en-ID"/>
          </a:p>
        </p:txBody>
      </p:sp>
      <p:sp>
        <p:nvSpPr>
          <p:cNvPr id="7" name="AutoShape 7"/>
          <p:cNvSpPr/>
          <p:nvPr/>
        </p:nvSpPr>
        <p:spPr>
          <a:xfrm flipH="1">
            <a:off x="6201030" y="4000679"/>
            <a:ext cx="0" cy="3585240"/>
          </a:xfrm>
          <a:prstGeom prst="line">
            <a:avLst/>
          </a:prstGeom>
          <a:ln w="38100" cap="flat">
            <a:solidFill>
              <a:srgbClr val="000000"/>
            </a:solidFill>
            <a:prstDash val="lgDash"/>
            <a:headEnd type="none" w="sm" len="sm"/>
            <a:tailEnd type="none" w="sm" len="sm"/>
          </a:ln>
        </p:spPr>
        <p:txBody>
          <a:bodyPr/>
          <a:lstStyle/>
          <a:p>
            <a:endParaRPr lang="en-ID"/>
          </a:p>
        </p:txBody>
      </p:sp>
      <p:sp>
        <p:nvSpPr>
          <p:cNvPr id="8" name="AutoShape 8"/>
          <p:cNvSpPr/>
          <p:nvPr/>
        </p:nvSpPr>
        <p:spPr>
          <a:xfrm>
            <a:off x="12086970" y="4000679"/>
            <a:ext cx="0" cy="3554280"/>
          </a:xfrm>
          <a:prstGeom prst="line">
            <a:avLst/>
          </a:prstGeom>
          <a:ln w="38100" cap="flat">
            <a:solidFill>
              <a:srgbClr val="000000"/>
            </a:solidFill>
            <a:prstDash val="lgDash"/>
            <a:headEnd type="none" w="sm" len="sm"/>
            <a:tailEnd type="none" w="sm" len="sm"/>
          </a:ln>
        </p:spPr>
        <p:txBody>
          <a:bodyPr/>
          <a:lstStyle/>
          <a:p>
            <a:endParaRPr lang="en-ID"/>
          </a:p>
        </p:txBody>
      </p:sp>
      <p:sp>
        <p:nvSpPr>
          <p:cNvPr id="9" name="Freeform 9"/>
          <p:cNvSpPr/>
          <p:nvPr/>
        </p:nvSpPr>
        <p:spPr>
          <a:xfrm>
            <a:off x="1215298" y="3849734"/>
            <a:ext cx="1146256" cy="1117600"/>
          </a:xfrm>
          <a:custGeom>
            <a:avLst/>
            <a:gdLst/>
            <a:ahLst/>
            <a:cxnLst/>
            <a:rect l="l" t="t" r="r" b="b"/>
            <a:pathLst>
              <a:path w="1146256" h="1117600">
                <a:moveTo>
                  <a:pt x="0" y="0"/>
                </a:moveTo>
                <a:lnTo>
                  <a:pt x="1146256" y="0"/>
                </a:lnTo>
                <a:lnTo>
                  <a:pt x="1146256" y="1117600"/>
                </a:lnTo>
                <a:lnTo>
                  <a:pt x="0" y="1117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10" name="Freeform 10"/>
          <p:cNvSpPr/>
          <p:nvPr/>
        </p:nvSpPr>
        <p:spPr>
          <a:xfrm>
            <a:off x="6547822" y="3849734"/>
            <a:ext cx="1146256" cy="1117600"/>
          </a:xfrm>
          <a:custGeom>
            <a:avLst/>
            <a:gdLst/>
            <a:ahLst/>
            <a:cxnLst/>
            <a:rect l="l" t="t" r="r" b="b"/>
            <a:pathLst>
              <a:path w="1146256" h="1117600">
                <a:moveTo>
                  <a:pt x="0" y="0"/>
                </a:moveTo>
                <a:lnTo>
                  <a:pt x="1146257" y="0"/>
                </a:lnTo>
                <a:lnTo>
                  <a:pt x="1146257" y="1117600"/>
                </a:lnTo>
                <a:lnTo>
                  <a:pt x="0" y="1117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11" name="Freeform 11"/>
          <p:cNvSpPr/>
          <p:nvPr/>
        </p:nvSpPr>
        <p:spPr>
          <a:xfrm>
            <a:off x="12458445" y="3849734"/>
            <a:ext cx="1146256" cy="1117600"/>
          </a:xfrm>
          <a:custGeom>
            <a:avLst/>
            <a:gdLst/>
            <a:ahLst/>
            <a:cxnLst/>
            <a:rect l="l" t="t" r="r" b="b"/>
            <a:pathLst>
              <a:path w="1146256" h="1117600">
                <a:moveTo>
                  <a:pt x="0" y="0"/>
                </a:moveTo>
                <a:lnTo>
                  <a:pt x="1146256" y="0"/>
                </a:lnTo>
                <a:lnTo>
                  <a:pt x="1146256" y="1117600"/>
                </a:lnTo>
                <a:lnTo>
                  <a:pt x="0" y="1117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12" name="Freeform 12"/>
          <p:cNvSpPr/>
          <p:nvPr/>
        </p:nvSpPr>
        <p:spPr>
          <a:xfrm rot="1227780">
            <a:off x="13270618" y="-1114637"/>
            <a:ext cx="6652825" cy="5388788"/>
          </a:xfrm>
          <a:custGeom>
            <a:avLst/>
            <a:gdLst/>
            <a:ahLst/>
            <a:cxnLst/>
            <a:rect l="l" t="t" r="r" b="b"/>
            <a:pathLst>
              <a:path w="6652825" h="5388788">
                <a:moveTo>
                  <a:pt x="0" y="0"/>
                </a:moveTo>
                <a:lnTo>
                  <a:pt x="6652824" y="0"/>
                </a:lnTo>
                <a:lnTo>
                  <a:pt x="6652824" y="5388788"/>
                </a:lnTo>
                <a:lnTo>
                  <a:pt x="0" y="5388788"/>
                </a:lnTo>
                <a:lnTo>
                  <a:pt x="0" y="0"/>
                </a:lnTo>
                <a:close/>
              </a:path>
            </a:pathLst>
          </a:custGeom>
          <a:blipFill>
            <a:blip r:embed="rId10">
              <a:alphaModFix amt="500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D"/>
          </a:p>
        </p:txBody>
      </p:sp>
      <p:sp>
        <p:nvSpPr>
          <p:cNvPr id="13" name="TextBox 13"/>
          <p:cNvSpPr txBox="1"/>
          <p:nvPr/>
        </p:nvSpPr>
        <p:spPr>
          <a:xfrm>
            <a:off x="4941094" y="338662"/>
            <a:ext cx="8405812" cy="1193165"/>
          </a:xfrm>
          <a:prstGeom prst="rect">
            <a:avLst/>
          </a:prstGeom>
        </p:spPr>
        <p:txBody>
          <a:bodyPr lIns="0" tIns="0" rIns="0" bIns="0" rtlCol="0" anchor="t">
            <a:spAutoFit/>
          </a:bodyPr>
          <a:lstStyle/>
          <a:p>
            <a:pPr marL="0" lvl="0" indent="0" algn="ctr">
              <a:lnSpc>
                <a:spcPts val="9280"/>
              </a:lnSpc>
              <a:spcBef>
                <a:spcPct val="0"/>
              </a:spcBef>
            </a:pPr>
            <a:r>
              <a:rPr lang="en-US" sz="8000">
                <a:solidFill>
                  <a:srgbClr val="0C2535"/>
                </a:solidFill>
                <a:latin typeface="Neue Machina"/>
                <a:ea typeface="Neue Machina"/>
                <a:cs typeface="Neue Machina"/>
                <a:sym typeface="Neue Machina"/>
              </a:rPr>
              <a:t>Visi Kami</a:t>
            </a:r>
          </a:p>
        </p:txBody>
      </p:sp>
      <p:sp>
        <p:nvSpPr>
          <p:cNvPr id="14" name="TextBox 14"/>
          <p:cNvSpPr txBox="1"/>
          <p:nvPr/>
        </p:nvSpPr>
        <p:spPr>
          <a:xfrm>
            <a:off x="1215298" y="5424534"/>
            <a:ext cx="4611367" cy="2130425"/>
          </a:xfrm>
          <a:prstGeom prst="rect">
            <a:avLst/>
          </a:prstGeom>
        </p:spPr>
        <p:txBody>
          <a:bodyPr lIns="0" tIns="0" rIns="0" bIns="0" rtlCol="0" anchor="t">
            <a:spAutoFit/>
          </a:bodyPr>
          <a:lstStyle/>
          <a:p>
            <a:pPr marL="0" lvl="0" indent="0" algn="l">
              <a:lnSpc>
                <a:spcPts val="2800"/>
              </a:lnSpc>
              <a:spcBef>
                <a:spcPct val="0"/>
              </a:spcBef>
            </a:pPr>
            <a:r>
              <a:rPr lang="en-US" sz="2000">
                <a:solidFill>
                  <a:srgbClr val="000000"/>
                </a:solidFill>
                <a:latin typeface="Poppins"/>
                <a:ea typeface="Poppins"/>
                <a:cs typeface="Poppins"/>
                <a:sym typeface="Poppins"/>
              </a:rPr>
              <a:t>Visi</a:t>
            </a:r>
            <a:r>
              <a:rPr lang="en-US" sz="2000" u="none" strike="noStrike">
                <a:solidFill>
                  <a:srgbClr val="000000"/>
                </a:solidFill>
                <a:latin typeface="Poppins"/>
                <a:ea typeface="Poppins"/>
                <a:cs typeface="Poppins"/>
                <a:sym typeface="Poppins"/>
              </a:rPr>
              <a:t> kami adalah memberdayakan setiap dapur rumahan dan UMKM kuliner di Indonesia agar bisa mandiri secara digital, bertumbuh secara berkelanjutan, dan menjadi bos di bisnisnya sendiri.</a:t>
            </a:r>
          </a:p>
        </p:txBody>
      </p:sp>
      <p:sp>
        <p:nvSpPr>
          <p:cNvPr id="15" name="TextBox 15"/>
          <p:cNvSpPr txBox="1"/>
          <p:nvPr/>
        </p:nvSpPr>
        <p:spPr>
          <a:xfrm>
            <a:off x="6572505" y="5424534"/>
            <a:ext cx="5142990" cy="2130425"/>
          </a:xfrm>
          <a:prstGeom prst="rect">
            <a:avLst/>
          </a:prstGeom>
        </p:spPr>
        <p:txBody>
          <a:bodyPr lIns="0" tIns="0" rIns="0" bIns="0" rtlCol="0" anchor="t">
            <a:spAutoFit/>
          </a:bodyPr>
          <a:lstStyle/>
          <a:p>
            <a:pPr marL="0" lvl="0" indent="0" algn="l">
              <a:lnSpc>
                <a:spcPts val="2800"/>
              </a:lnSpc>
              <a:spcBef>
                <a:spcPct val="0"/>
              </a:spcBef>
            </a:pPr>
            <a:r>
              <a:rPr lang="en-US" sz="2000">
                <a:solidFill>
                  <a:srgbClr val="000000"/>
                </a:solidFill>
                <a:latin typeface="Poppins"/>
                <a:ea typeface="Poppins"/>
                <a:cs typeface="Poppins"/>
                <a:sym typeface="Poppins"/>
              </a:rPr>
              <a:t>K</a:t>
            </a:r>
            <a:r>
              <a:rPr lang="en-US" sz="2000" u="none" strike="noStrike">
                <a:solidFill>
                  <a:srgbClr val="000000"/>
                </a:solidFill>
                <a:latin typeface="Poppins"/>
                <a:ea typeface="Poppins"/>
                <a:cs typeface="Poppins"/>
                <a:sym typeface="Poppins"/>
              </a:rPr>
              <a:t>ami ingin menjadi "peta kuliner rahasia" bagi setiap orang, memungkinkan mereka untuk menemukan dan merasakan cita rasa otentik yang tersembunyi di lingkungan mereka sendiri.</a:t>
            </a:r>
          </a:p>
        </p:txBody>
      </p:sp>
      <p:sp>
        <p:nvSpPr>
          <p:cNvPr id="16" name="TextBox 16"/>
          <p:cNvSpPr txBox="1"/>
          <p:nvPr/>
        </p:nvSpPr>
        <p:spPr>
          <a:xfrm>
            <a:off x="12458445" y="5424534"/>
            <a:ext cx="4611367" cy="1778000"/>
          </a:xfrm>
          <a:prstGeom prst="rect">
            <a:avLst/>
          </a:prstGeom>
        </p:spPr>
        <p:txBody>
          <a:bodyPr lIns="0" tIns="0" rIns="0" bIns="0" rtlCol="0" anchor="t">
            <a:spAutoFit/>
          </a:bodyPr>
          <a:lstStyle/>
          <a:p>
            <a:pPr marL="0" lvl="0" indent="0" algn="l">
              <a:lnSpc>
                <a:spcPts val="2800"/>
              </a:lnSpc>
              <a:spcBef>
                <a:spcPct val="0"/>
              </a:spcBef>
            </a:pPr>
            <a:r>
              <a:rPr lang="en-US" sz="2000">
                <a:solidFill>
                  <a:srgbClr val="000000"/>
                </a:solidFill>
                <a:latin typeface="Poppins"/>
                <a:ea typeface="Poppins"/>
                <a:cs typeface="Poppins"/>
                <a:sym typeface="Poppins"/>
              </a:rPr>
              <a:t>Kami ingin m</a:t>
            </a:r>
            <a:r>
              <a:rPr lang="en-US" sz="2000" u="none" strike="noStrike">
                <a:solidFill>
                  <a:srgbClr val="000000"/>
                </a:solidFill>
                <a:latin typeface="Poppins"/>
                <a:ea typeface="Poppins"/>
                <a:cs typeface="Poppins"/>
                <a:sym typeface="Poppins"/>
              </a:rPr>
              <a:t>embangun jembatan ekonomi lokal yang nyata, menghubungkan tetangga dengan tetangga melalui kehangatan sebuah masakan.</a:t>
            </a:r>
          </a:p>
        </p:txBody>
      </p:sp>
      <p:sp>
        <p:nvSpPr>
          <p:cNvPr id="17" name="TextBox 17"/>
          <p:cNvSpPr txBox="1"/>
          <p:nvPr/>
        </p:nvSpPr>
        <p:spPr>
          <a:xfrm>
            <a:off x="1215298" y="4986384"/>
            <a:ext cx="5332525" cy="391795"/>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000000"/>
                </a:solidFill>
                <a:latin typeface="Poppins Bold"/>
                <a:ea typeface="Poppins Bold"/>
                <a:cs typeface="Poppins Bold"/>
                <a:sym typeface="Poppins Bold"/>
              </a:rPr>
              <a:t>P</a:t>
            </a:r>
            <a:r>
              <a:rPr lang="en-US" sz="2200" b="1" u="none" strike="noStrike">
                <a:solidFill>
                  <a:srgbClr val="000000"/>
                </a:solidFill>
                <a:latin typeface="Poppins Bold"/>
                <a:ea typeface="Poppins Bold"/>
                <a:cs typeface="Poppins Bold"/>
                <a:sym typeface="Poppins Bold"/>
              </a:rPr>
              <a:t>emberdayaan (Empowerment)</a:t>
            </a:r>
          </a:p>
        </p:txBody>
      </p:sp>
      <p:sp>
        <p:nvSpPr>
          <p:cNvPr id="18" name="TextBox 18"/>
          <p:cNvSpPr txBox="1"/>
          <p:nvPr/>
        </p:nvSpPr>
        <p:spPr>
          <a:xfrm>
            <a:off x="6572505" y="4956856"/>
            <a:ext cx="4611367"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00000"/>
                </a:solidFill>
                <a:latin typeface="Poppins Bold"/>
                <a:ea typeface="Poppins Bold"/>
                <a:cs typeface="Poppins Bold"/>
                <a:sym typeface="Poppins Bold"/>
              </a:rPr>
              <a:t>P</a:t>
            </a:r>
            <a:r>
              <a:rPr lang="en-US" sz="2499" b="1" u="none" strike="noStrike">
                <a:solidFill>
                  <a:srgbClr val="000000"/>
                </a:solidFill>
                <a:latin typeface="Poppins Bold"/>
                <a:ea typeface="Poppins Bold"/>
                <a:cs typeface="Poppins Bold"/>
                <a:sym typeface="Poppins Bold"/>
              </a:rPr>
              <a:t>enemuan (Discovery)</a:t>
            </a:r>
          </a:p>
        </p:txBody>
      </p:sp>
      <p:sp>
        <p:nvSpPr>
          <p:cNvPr id="19" name="TextBox 19"/>
          <p:cNvSpPr txBox="1"/>
          <p:nvPr/>
        </p:nvSpPr>
        <p:spPr>
          <a:xfrm>
            <a:off x="12458445" y="4976859"/>
            <a:ext cx="4611367"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00000"/>
                </a:solidFill>
                <a:latin typeface="Poppins Bold"/>
                <a:ea typeface="Poppins Bold"/>
                <a:cs typeface="Poppins Bold"/>
                <a:sym typeface="Poppins Bold"/>
              </a:rPr>
              <a:t>Komu</a:t>
            </a:r>
            <a:r>
              <a:rPr lang="en-US" sz="2499" b="1" u="none" strike="noStrike">
                <a:solidFill>
                  <a:srgbClr val="000000"/>
                </a:solidFill>
                <a:latin typeface="Poppins Bold"/>
                <a:ea typeface="Poppins Bold"/>
                <a:cs typeface="Poppins Bold"/>
                <a:sym typeface="Poppins Bold"/>
              </a:rPr>
              <a:t>nitas (Community)</a:t>
            </a:r>
          </a:p>
        </p:txBody>
      </p:sp>
      <p:sp>
        <p:nvSpPr>
          <p:cNvPr id="20" name="Freeform 20"/>
          <p:cNvSpPr/>
          <p:nvPr/>
        </p:nvSpPr>
        <p:spPr>
          <a:xfrm rot="-610760">
            <a:off x="3368143" y="369611"/>
            <a:ext cx="1207291" cy="1112217"/>
          </a:xfrm>
          <a:custGeom>
            <a:avLst/>
            <a:gdLst/>
            <a:ahLst/>
            <a:cxnLst/>
            <a:rect l="l" t="t" r="r" b="b"/>
            <a:pathLst>
              <a:path w="1207291" h="1112217">
                <a:moveTo>
                  <a:pt x="0" y="0"/>
                </a:moveTo>
                <a:lnTo>
                  <a:pt x="1207292" y="0"/>
                </a:lnTo>
                <a:lnTo>
                  <a:pt x="1207292" y="1112217"/>
                </a:lnTo>
                <a:lnTo>
                  <a:pt x="0" y="11122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21" name="Freeform 21"/>
          <p:cNvSpPr/>
          <p:nvPr/>
        </p:nvSpPr>
        <p:spPr>
          <a:xfrm rot="598160" flipH="1">
            <a:off x="13711910" y="369611"/>
            <a:ext cx="1207291" cy="1112217"/>
          </a:xfrm>
          <a:custGeom>
            <a:avLst/>
            <a:gdLst/>
            <a:ahLst/>
            <a:cxnLst/>
            <a:rect l="l" t="t" r="r" b="b"/>
            <a:pathLst>
              <a:path w="1207291" h="1112217">
                <a:moveTo>
                  <a:pt x="1207292" y="0"/>
                </a:moveTo>
                <a:lnTo>
                  <a:pt x="0" y="0"/>
                </a:lnTo>
                <a:lnTo>
                  <a:pt x="0" y="1112217"/>
                </a:lnTo>
                <a:lnTo>
                  <a:pt x="1207292" y="1112217"/>
                </a:lnTo>
                <a:lnTo>
                  <a:pt x="1207292"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22" name="Freeform 22"/>
          <p:cNvSpPr/>
          <p:nvPr/>
        </p:nvSpPr>
        <p:spPr>
          <a:xfrm>
            <a:off x="14889635" y="7593238"/>
            <a:ext cx="1543930" cy="455459"/>
          </a:xfrm>
          <a:custGeom>
            <a:avLst/>
            <a:gdLst/>
            <a:ahLst/>
            <a:cxnLst/>
            <a:rect l="l" t="t" r="r" b="b"/>
            <a:pathLst>
              <a:path w="1543930" h="455459">
                <a:moveTo>
                  <a:pt x="0" y="0"/>
                </a:moveTo>
                <a:lnTo>
                  <a:pt x="1543930" y="0"/>
                </a:lnTo>
                <a:lnTo>
                  <a:pt x="1543930" y="455460"/>
                </a:lnTo>
                <a:lnTo>
                  <a:pt x="0" y="4554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23" name="TextBox 23"/>
          <p:cNvSpPr txBox="1"/>
          <p:nvPr/>
        </p:nvSpPr>
        <p:spPr>
          <a:xfrm>
            <a:off x="3800602" y="1571353"/>
            <a:ext cx="10686795" cy="1754506"/>
          </a:xfrm>
          <a:prstGeom prst="rect">
            <a:avLst/>
          </a:prstGeom>
        </p:spPr>
        <p:txBody>
          <a:bodyPr lIns="0" tIns="0" rIns="0" bIns="0" rtlCol="0" anchor="t">
            <a:spAutoFit/>
          </a:bodyPr>
          <a:lstStyle/>
          <a:p>
            <a:pPr algn="ctr">
              <a:lnSpc>
                <a:spcPts val="4619"/>
              </a:lnSpc>
              <a:spcBef>
                <a:spcPct val="0"/>
              </a:spcBef>
            </a:pPr>
            <a:r>
              <a:rPr lang="en-US" sz="3299" b="1">
                <a:solidFill>
                  <a:srgbClr val="000000"/>
                </a:solidFill>
                <a:latin typeface="Poppins Bold"/>
                <a:ea typeface="Poppins Bold"/>
                <a:cs typeface="Poppins Bold"/>
                <a:sym typeface="Poppins Bold"/>
              </a:rPr>
              <a:t>“Pesenin bukan hanya tentang memesan makanan. Ini adalah gerakan untuk mengubah setiap dapur menjadi peluang”</a:t>
            </a:r>
          </a:p>
        </p:txBody>
      </p:sp>
      <p:sp>
        <p:nvSpPr>
          <p:cNvPr id="24" name="Freeform 24"/>
          <p:cNvSpPr/>
          <p:nvPr/>
        </p:nvSpPr>
        <p:spPr>
          <a:xfrm>
            <a:off x="1330231" y="4000679"/>
            <a:ext cx="781793" cy="776907"/>
          </a:xfrm>
          <a:custGeom>
            <a:avLst/>
            <a:gdLst/>
            <a:ahLst/>
            <a:cxnLst/>
            <a:rect l="l" t="t" r="r" b="b"/>
            <a:pathLst>
              <a:path w="781793" h="776907">
                <a:moveTo>
                  <a:pt x="0" y="0"/>
                </a:moveTo>
                <a:lnTo>
                  <a:pt x="781793" y="0"/>
                </a:lnTo>
                <a:lnTo>
                  <a:pt x="781793" y="776907"/>
                </a:lnTo>
                <a:lnTo>
                  <a:pt x="0" y="776907"/>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ID"/>
          </a:p>
        </p:txBody>
      </p:sp>
      <p:sp>
        <p:nvSpPr>
          <p:cNvPr id="25" name="Freeform 25"/>
          <p:cNvSpPr/>
          <p:nvPr/>
        </p:nvSpPr>
        <p:spPr>
          <a:xfrm>
            <a:off x="6739393" y="4000679"/>
            <a:ext cx="701159" cy="776907"/>
          </a:xfrm>
          <a:custGeom>
            <a:avLst/>
            <a:gdLst/>
            <a:ahLst/>
            <a:cxnLst/>
            <a:rect l="l" t="t" r="r" b="b"/>
            <a:pathLst>
              <a:path w="701159" h="776907">
                <a:moveTo>
                  <a:pt x="0" y="0"/>
                </a:moveTo>
                <a:lnTo>
                  <a:pt x="701158" y="0"/>
                </a:lnTo>
                <a:lnTo>
                  <a:pt x="701158" y="776907"/>
                </a:lnTo>
                <a:lnTo>
                  <a:pt x="0" y="77690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26" name="Freeform 26"/>
          <p:cNvSpPr/>
          <p:nvPr/>
        </p:nvSpPr>
        <p:spPr>
          <a:xfrm>
            <a:off x="12429870" y="3990444"/>
            <a:ext cx="1293916" cy="797376"/>
          </a:xfrm>
          <a:custGeom>
            <a:avLst/>
            <a:gdLst/>
            <a:ahLst/>
            <a:cxnLst/>
            <a:rect l="l" t="t" r="r" b="b"/>
            <a:pathLst>
              <a:path w="1293916" h="797376">
                <a:moveTo>
                  <a:pt x="0" y="0"/>
                </a:moveTo>
                <a:lnTo>
                  <a:pt x="1293917" y="0"/>
                </a:lnTo>
                <a:lnTo>
                  <a:pt x="1293917" y="797376"/>
                </a:lnTo>
                <a:lnTo>
                  <a:pt x="0" y="79737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869</Words>
  <Application>Microsoft Office PowerPoint</Application>
  <PresentationFormat>Custom</PresentationFormat>
  <Paragraphs>161</Paragraphs>
  <Slides>17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Calibri</vt:lpstr>
      <vt:lpstr>Inter Extra-Light</vt:lpstr>
      <vt:lpstr>Inter Bold</vt:lpstr>
      <vt:lpstr>Poppins Bold</vt:lpstr>
      <vt:lpstr>Roboto</vt:lpstr>
      <vt:lpstr>Inter Semi-Bold</vt:lpstr>
      <vt:lpstr>Inter Light</vt:lpstr>
      <vt:lpstr>Poppins</vt:lpstr>
      <vt:lpstr>Inter</vt:lpstr>
      <vt:lpstr>Neue Machina</vt:lpstr>
      <vt:lpstr>Arial</vt:lpstr>
      <vt:lpstr>Neue Machina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Teal and Yellow Playful Advertising Presentation</dc:title>
  <dc:creator>Wildan Bunga Hanna</dc:creator>
  <cp:lastModifiedBy>Wildan Bunga Hanna</cp:lastModifiedBy>
  <cp:revision>4</cp:revision>
  <dcterms:created xsi:type="dcterms:W3CDTF">2006-08-16T00:00:00Z</dcterms:created>
  <dcterms:modified xsi:type="dcterms:W3CDTF">2025-07-03T12:11:06Z</dcterms:modified>
  <dc:identifier>DAGsCWEgB84</dc:identifier>
</cp:coreProperties>
</file>